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64" r:id="rId2"/>
    <p:sldId id="297" r:id="rId3"/>
    <p:sldId id="256" r:id="rId4"/>
    <p:sldId id="290" r:id="rId5"/>
    <p:sldId id="294" r:id="rId6"/>
    <p:sldId id="291" r:id="rId7"/>
    <p:sldId id="299" r:id="rId8"/>
    <p:sldId id="298" r:id="rId9"/>
    <p:sldId id="279" r:id="rId10"/>
    <p:sldId id="276" r:id="rId11"/>
    <p:sldId id="277" r:id="rId12"/>
    <p:sldId id="300" r:id="rId13"/>
    <p:sldId id="296" r:id="rId14"/>
    <p:sldId id="281" r:id="rId15"/>
    <p:sldId id="289" r:id="rId16"/>
    <p:sldId id="304" r:id="rId17"/>
  </p:sldIdLst>
  <p:sldSz cx="12192000" cy="6858000"/>
  <p:notesSz cx="6858000" cy="994568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ckwell"/>
        <a:ea typeface="Rockwell"/>
        <a:cs typeface="Rockwell"/>
        <a:sym typeface="Rockwel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ckwell"/>
        <a:ea typeface="Rockwell"/>
        <a:cs typeface="Rockwell"/>
        <a:sym typeface="Rockwel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ckwell"/>
        <a:ea typeface="Rockwell"/>
        <a:cs typeface="Rockwell"/>
        <a:sym typeface="Rockwel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ckwell"/>
        <a:ea typeface="Rockwell"/>
        <a:cs typeface="Rockwell"/>
        <a:sym typeface="Rockwel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ckwell"/>
        <a:ea typeface="Rockwell"/>
        <a:cs typeface="Rockwell"/>
        <a:sym typeface="Rockwel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ckwell"/>
        <a:ea typeface="Rockwell"/>
        <a:cs typeface="Rockwell"/>
        <a:sym typeface="Rockwel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ckwell"/>
        <a:ea typeface="Rockwell"/>
        <a:cs typeface="Rockwell"/>
        <a:sym typeface="Rockwel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ckwell"/>
        <a:ea typeface="Rockwell"/>
        <a:cs typeface="Rockwell"/>
        <a:sym typeface="Rockwel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ckwell"/>
        <a:ea typeface="Rockwell"/>
        <a:cs typeface="Rockwell"/>
        <a:sym typeface="Rockwel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94AB77-3BC6-4310-A47B-9EAD6F719A81}" v="388" dt="2024-03-26T12:41:32.817"/>
    <p1510:client id="{E3A856B8-8C7F-48AA-9F1A-12B20B44CD8D}" v="2" dt="2024-03-26T10:44:25.87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Rockwell"/>
          <a:ea typeface="Rockwell"/>
          <a:cs typeface="Rockwel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Rockwell"/>
          <a:ea typeface="Rockwell"/>
          <a:cs typeface="Rockwel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Rockwell"/>
          <a:ea typeface="Rockwell"/>
          <a:cs typeface="Rockwel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Rockwell"/>
          <a:ea typeface="Rockwell"/>
          <a:cs typeface="Rockwel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Rockwell"/>
          <a:ea typeface="Rockwell"/>
          <a:cs typeface="Rockwel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Rockwell"/>
          <a:ea typeface="Rockwell"/>
          <a:cs typeface="Rockwel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96" d="100"/>
          <a:sy n="96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14400" y="4724202"/>
            <a:ext cx="5029200" cy="447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5085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2544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4378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869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4097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6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6" descr="Afbeelding 6"/>
          <p:cNvPicPr>
            <a:picLocks noChangeAspect="1"/>
          </p:cNvPicPr>
          <p:nvPr/>
        </p:nvPicPr>
        <p:blipFill>
          <a:blip r:embed="rId2"/>
          <a:srcRect b="12879"/>
          <a:stretch>
            <a:fillRect/>
          </a:stretch>
        </p:blipFill>
        <p:spPr>
          <a:xfrm>
            <a:off x="4320073" y="-1"/>
            <a:ext cx="7871928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Afbeelding 7" descr="Afbeelding 7"/>
          <p:cNvPicPr>
            <a:picLocks noChangeAspect="1"/>
          </p:cNvPicPr>
          <p:nvPr/>
        </p:nvPicPr>
        <p:blipFill>
          <a:blip r:embed="rId3"/>
          <a:srcRect t="62221" r="66003"/>
          <a:stretch>
            <a:fillRect/>
          </a:stretch>
        </p:blipFill>
        <p:spPr>
          <a:xfrm>
            <a:off x="220057" y="6014809"/>
            <a:ext cx="592741" cy="714057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Titelteks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37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Afbeelding 6" descr="Afbeelding 6"/>
          <p:cNvPicPr>
            <a:picLocks noChangeAspect="1"/>
          </p:cNvPicPr>
          <p:nvPr/>
        </p:nvPicPr>
        <p:blipFill>
          <a:blip r:embed="rId2"/>
          <a:srcRect b="12879"/>
          <a:stretch>
            <a:fillRect/>
          </a:stretch>
        </p:blipFill>
        <p:spPr>
          <a:xfrm>
            <a:off x="4320073" y="-1"/>
            <a:ext cx="7871928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Afbeelding 7" descr="Afbeelding 7"/>
          <p:cNvPicPr>
            <a:picLocks noChangeAspect="1"/>
          </p:cNvPicPr>
          <p:nvPr/>
        </p:nvPicPr>
        <p:blipFill>
          <a:blip r:embed="rId3"/>
          <a:srcRect t="62221" r="66003"/>
          <a:stretch>
            <a:fillRect/>
          </a:stretch>
        </p:blipFill>
        <p:spPr>
          <a:xfrm>
            <a:off x="220057" y="6014809"/>
            <a:ext cx="592741" cy="714057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8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Afbeelding 6" descr="Afbeelding 6"/>
          <p:cNvPicPr>
            <a:picLocks noChangeAspect="1"/>
          </p:cNvPicPr>
          <p:nvPr/>
        </p:nvPicPr>
        <p:blipFill>
          <a:blip r:embed="rId2"/>
          <a:srcRect b="12879"/>
          <a:stretch>
            <a:fillRect/>
          </a:stretch>
        </p:blipFill>
        <p:spPr>
          <a:xfrm>
            <a:off x="4320073" y="-1"/>
            <a:ext cx="7871928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Afbeelding 7" descr="Afbeelding 7"/>
          <p:cNvPicPr>
            <a:picLocks noChangeAspect="1"/>
          </p:cNvPicPr>
          <p:nvPr/>
        </p:nvPicPr>
        <p:blipFill>
          <a:blip r:embed="rId3"/>
          <a:srcRect t="62221" r="66003"/>
          <a:stretch>
            <a:fillRect/>
          </a:stretch>
        </p:blipFill>
        <p:spPr>
          <a:xfrm>
            <a:off x="220057" y="6014809"/>
            <a:ext cx="592741" cy="714057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7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fbeelding 6" descr="Afbeelding 6"/>
          <p:cNvPicPr>
            <a:picLocks noChangeAspect="1"/>
          </p:cNvPicPr>
          <p:nvPr/>
        </p:nvPicPr>
        <p:blipFill>
          <a:blip r:embed="rId2"/>
          <a:srcRect b="12879"/>
          <a:stretch>
            <a:fillRect/>
          </a:stretch>
        </p:blipFill>
        <p:spPr>
          <a:xfrm>
            <a:off x="4320073" y="-1"/>
            <a:ext cx="7871928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Afbeelding 7" descr="Afbeelding 7"/>
          <p:cNvPicPr>
            <a:picLocks noChangeAspect="1"/>
          </p:cNvPicPr>
          <p:nvPr/>
        </p:nvPicPr>
        <p:blipFill>
          <a:blip r:embed="rId3"/>
          <a:srcRect t="62221" r="66003"/>
          <a:stretch>
            <a:fillRect/>
          </a:stretch>
        </p:blipFill>
        <p:spPr>
          <a:xfrm>
            <a:off x="220057" y="6014809"/>
            <a:ext cx="592741" cy="714057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102" name="Tijdelijke aanduiding voor afbeelding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0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6" descr="Afbeelding 6"/>
          <p:cNvPicPr>
            <a:picLocks noChangeAspect="1"/>
          </p:cNvPicPr>
          <p:nvPr/>
        </p:nvPicPr>
        <p:blipFill>
          <a:blip r:embed="rId7"/>
          <a:srcRect b="12879"/>
          <a:stretch>
            <a:fillRect/>
          </a:stretch>
        </p:blipFill>
        <p:spPr>
          <a:xfrm>
            <a:off x="4320073" y="-1"/>
            <a:ext cx="7871928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fbeelding 7" descr="Afbeelding 7"/>
          <p:cNvPicPr>
            <a:picLocks noChangeAspect="1"/>
          </p:cNvPicPr>
          <p:nvPr/>
        </p:nvPicPr>
        <p:blipFill>
          <a:blip r:embed="rId8"/>
          <a:srcRect t="62221" r="66003"/>
          <a:stretch>
            <a:fillRect/>
          </a:stretch>
        </p:blipFill>
        <p:spPr>
          <a:xfrm>
            <a:off x="220057" y="6014809"/>
            <a:ext cx="592741" cy="71405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70768" y="6419547"/>
            <a:ext cx="283033" cy="23873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7" r:id="rId5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el 21"/>
          <p:cNvSpPr txBox="1">
            <a:spLocks noGrp="1"/>
          </p:cNvSpPr>
          <p:nvPr>
            <p:ph type="title"/>
          </p:nvPr>
        </p:nvSpPr>
        <p:spPr>
          <a:xfrm>
            <a:off x="1133475" y="284023"/>
            <a:ext cx="4457700" cy="8477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nl-NL"/>
              <a:t>       </a:t>
            </a:r>
            <a:endParaRPr sz="3600"/>
          </a:p>
        </p:txBody>
      </p:sp>
      <p:sp>
        <p:nvSpPr>
          <p:cNvPr id="155" name="Vragen aan :…"/>
          <p:cNvSpPr txBox="1"/>
          <p:nvPr/>
        </p:nvSpPr>
        <p:spPr>
          <a:xfrm>
            <a:off x="628648" y="3266462"/>
            <a:ext cx="608647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/>
            </a:pPr>
            <a:endParaRPr sz="400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31B4674-3FE8-5EE7-A8C4-A7529A02C2FF}"/>
              </a:ext>
            </a:extLst>
          </p:cNvPr>
          <p:cNvSpPr txBox="1"/>
          <p:nvPr/>
        </p:nvSpPr>
        <p:spPr>
          <a:xfrm>
            <a:off x="1278947" y="701824"/>
            <a:ext cx="8645525" cy="9140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nl-NL" sz="2400"/>
          </a:p>
          <a:p>
            <a:r>
              <a:rPr lang="nl-NL" sz="4000"/>
              <a:t>Netcongestie: kan thuisaccu bijdragen aan een oplossing?</a:t>
            </a:r>
          </a:p>
          <a:p>
            <a:endParaRPr lang="nl-NL" sz="2800"/>
          </a:p>
          <a:p>
            <a:r>
              <a:rPr lang="nl-NL" sz="2800"/>
              <a:t>Programma:</a:t>
            </a:r>
          </a:p>
          <a:p>
            <a:r>
              <a:rPr lang="nl-NL" sz="2800"/>
              <a:t>20.00 uur:  Rene de Brouwer van Evanston Consulting zal inleiding 		</a:t>
            </a:r>
          </a:p>
          <a:p>
            <a:r>
              <a:rPr lang="nl-NL" sz="2800"/>
              <a:t>houden over “Thuisaccu”</a:t>
            </a:r>
          </a:p>
          <a:p>
            <a:r>
              <a:rPr lang="nl-NL" sz="2800"/>
              <a:t>20.45 uur  pauze</a:t>
            </a:r>
          </a:p>
          <a:p>
            <a:r>
              <a:rPr lang="nl-NL" sz="2800"/>
              <a:t>21.00 uur  Presentatie Piet de Zwarte: de voorbereiding aankoop thuisaccu  van maart 2024. 		</a:t>
            </a:r>
          </a:p>
          <a:p>
            <a:r>
              <a:rPr lang="nl-NL" sz="2800"/>
              <a:t>21.20 uur  Vragen, discussie, drankje</a:t>
            </a:r>
          </a:p>
          <a:p>
            <a:endParaRPr lang="nl-NL" sz="2800"/>
          </a:p>
          <a:p>
            <a:endParaRPr lang="nl-NL" sz="2800"/>
          </a:p>
          <a:p>
            <a:endParaRPr lang="nl-NL" sz="2800"/>
          </a:p>
          <a:p>
            <a:endParaRPr lang="nl-NL" sz="2800"/>
          </a:p>
          <a:p>
            <a:endParaRPr lang="nl-NL" sz="2800"/>
          </a:p>
          <a:p>
            <a:endParaRPr lang="nl-NL" sz="2800"/>
          </a:p>
          <a:p>
            <a:endParaRPr lang="nl-NL"/>
          </a:p>
          <a:p>
            <a:endParaRPr lang="nl-NL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A4A424A-0D04-41A9-F766-014146A44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07"/>
            <a:ext cx="12167905" cy="687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5604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15EE027-D1F5-7E6F-0603-B6EC1BFC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5" y="0"/>
            <a:ext cx="12143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3953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F27381-F7D1-2E30-5EF3-4AAA77FAA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4161"/>
            <a:ext cx="10515600" cy="548639"/>
          </a:xfrm>
        </p:spPr>
        <p:txBody>
          <a:bodyPr>
            <a:noAutofit/>
          </a:bodyPr>
          <a:lstStyle/>
          <a:p>
            <a:r>
              <a:rPr lang="nl-NL" sz="4000" u="sng"/>
              <a:t>Wat werd mij aangeboden? 11 aanbieders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B9D18F-0A8E-F01D-F869-E67AD50A458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31850" y="955041"/>
            <a:ext cx="10659110" cy="5902960"/>
          </a:xfrm>
        </p:spPr>
        <p:txBody>
          <a:bodyPr>
            <a:noAutofit/>
          </a:bodyPr>
          <a:lstStyle/>
          <a:p>
            <a:endParaRPr lang="nl-NL" sz="3200" b="1">
              <a:solidFill>
                <a:schemeClr val="tx1"/>
              </a:solidFill>
            </a:endParaRPr>
          </a:p>
          <a:p>
            <a:r>
              <a:rPr lang="nl-NL" sz="3200" b="1">
                <a:solidFill>
                  <a:schemeClr val="tx1"/>
                </a:solidFill>
              </a:rPr>
              <a:t>Capaciteit Batterij: 	2,6 – 15 kWh</a:t>
            </a:r>
          </a:p>
          <a:p>
            <a:endParaRPr lang="nl-NL" sz="3200" b="1">
              <a:solidFill>
                <a:schemeClr val="tx1"/>
              </a:solidFill>
            </a:endParaRPr>
          </a:p>
          <a:p>
            <a:r>
              <a:rPr lang="nl-NL" sz="3200" b="1">
                <a:solidFill>
                  <a:schemeClr val="tx1"/>
                </a:solidFill>
              </a:rPr>
              <a:t>Capaciteit omvormers 1,2 – 10 kW</a:t>
            </a:r>
          </a:p>
          <a:p>
            <a:endParaRPr lang="nl-NL" sz="3200" b="1">
              <a:solidFill>
                <a:schemeClr val="tx1"/>
              </a:solidFill>
            </a:endParaRPr>
          </a:p>
          <a:p>
            <a:r>
              <a:rPr lang="nl-NL" sz="3200" b="1">
                <a:solidFill>
                  <a:schemeClr val="tx1"/>
                </a:solidFill>
              </a:rPr>
              <a:t>Installatiekosten 500-1250 euro</a:t>
            </a:r>
          </a:p>
          <a:p>
            <a:endParaRPr lang="nl-NL" sz="3200" b="1">
              <a:solidFill>
                <a:schemeClr val="tx1"/>
              </a:solidFill>
            </a:endParaRPr>
          </a:p>
          <a:p>
            <a:r>
              <a:rPr lang="nl-NL" sz="3200" b="1">
                <a:solidFill>
                  <a:schemeClr val="tx1"/>
                </a:solidFill>
              </a:rPr>
              <a:t>Geen enkel identiek merk batterij en omvormer</a:t>
            </a:r>
          </a:p>
          <a:p>
            <a:endParaRPr lang="nl-NL" sz="3200" b="1">
              <a:solidFill>
                <a:schemeClr val="tx1"/>
              </a:solidFill>
            </a:endParaRPr>
          </a:p>
          <a:p>
            <a:r>
              <a:rPr lang="nl-NL" sz="3200" b="1">
                <a:solidFill>
                  <a:schemeClr val="tx1"/>
                </a:solidFill>
              </a:rPr>
              <a:t>Slimme aansturing vnl. Bliq of eigen merk.</a:t>
            </a:r>
          </a:p>
        </p:txBody>
      </p:sp>
    </p:spTree>
    <p:extLst>
      <p:ext uri="{BB962C8B-B14F-4D97-AF65-F5344CB8AC3E}">
        <p14:creationId xmlns:p14="http://schemas.microsoft.com/office/powerpoint/2010/main" val="387103141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2325B3-145C-9873-07FF-CD91B4F03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85" y="1821897"/>
            <a:ext cx="10515600" cy="5405120"/>
          </a:xfrm>
        </p:spPr>
        <p:txBody>
          <a:bodyPr>
            <a:noAutofit/>
          </a:bodyPr>
          <a:lstStyle/>
          <a:p>
            <a:r>
              <a:rPr lang="nl-NL" sz="3200" b="1"/>
              <a:t>50% geen slimme aansturing</a:t>
            </a:r>
            <a:br>
              <a:rPr lang="nl-NL" sz="3200" b="1"/>
            </a:br>
            <a:br>
              <a:rPr lang="nl-NL" sz="3200" b="1"/>
            </a:br>
            <a:r>
              <a:rPr lang="nl-NL" sz="3200" b="1"/>
              <a:t>40% installeert niet zelf</a:t>
            </a:r>
            <a:br>
              <a:rPr lang="nl-NL" sz="3200" b="1"/>
            </a:br>
            <a:br>
              <a:rPr lang="nl-NL" sz="3200" b="1"/>
            </a:br>
            <a:r>
              <a:rPr lang="nl-NL" sz="3200" b="1"/>
              <a:t>Garantie: accu 5 – 10 </a:t>
            </a:r>
            <a:r>
              <a:rPr lang="nl-NL" sz="3200" b="1" err="1"/>
              <a:t>jr</a:t>
            </a:r>
            <a:r>
              <a:rPr lang="nl-NL" sz="3200" b="1"/>
              <a:t>, omvormer 2-5 jr.</a:t>
            </a:r>
            <a:br>
              <a:rPr lang="nl-NL" sz="3200" b="1"/>
            </a:br>
            <a:br>
              <a:rPr lang="nl-NL" sz="3200" b="1"/>
            </a:br>
            <a:r>
              <a:rPr lang="nl-NL" sz="3200" b="1"/>
              <a:t>Prijs: 513 -1496 euro per kWh batterij. Totaal incl. installatie excl. BTW</a:t>
            </a:r>
            <a:br>
              <a:rPr lang="nl-NL" sz="3200" b="1"/>
            </a:br>
            <a:br>
              <a:rPr lang="nl-NL" sz="3200" b="1"/>
            </a:br>
            <a:r>
              <a:rPr lang="nl-NL" sz="3200" b="1"/>
              <a:t>Gemiddelde totaalprijs per installatie10 kWh; 7942 euro</a:t>
            </a:r>
            <a:br>
              <a:rPr lang="nl-NL" sz="3200" b="1"/>
            </a:br>
            <a:br>
              <a:rPr lang="nl-NL" sz="3200" b="1"/>
            </a:br>
            <a:r>
              <a:rPr lang="nl-NL" sz="3200" b="1"/>
              <a:t>Goedkoopste 5130 euro</a:t>
            </a:r>
            <a:br>
              <a:rPr lang="nl-NL" sz="3200" b="1"/>
            </a:br>
            <a:r>
              <a:rPr lang="nl-NL" sz="3200" b="1"/>
              <a:t>Duurste 14960 euro</a:t>
            </a:r>
            <a:br>
              <a:rPr lang="nl-NL" sz="3200" b="1"/>
            </a:br>
            <a:br>
              <a:rPr lang="nl-NL" sz="3200"/>
            </a:br>
            <a:br>
              <a:rPr lang="nl-NL" sz="3200"/>
            </a:br>
            <a:br>
              <a:rPr lang="nl-NL" sz="3200"/>
            </a:br>
            <a:br>
              <a:rPr lang="nl-NL" sz="3200"/>
            </a:br>
            <a:endParaRPr lang="nl-NL" sz="320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10A76E-4A21-232A-22D4-5F0FE48D4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700000" flipV="1">
            <a:off x="-654825" y="5695588"/>
            <a:ext cx="10515600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05214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D689AD7-6309-9BBC-0F27-EFCAC95B0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0" y="457200"/>
            <a:ext cx="108813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6523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F85C0-E2EB-25D4-4074-683612168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15" y="447261"/>
            <a:ext cx="9591150" cy="1282849"/>
          </a:xfrm>
        </p:spPr>
        <p:txBody>
          <a:bodyPr/>
          <a:lstStyle/>
          <a:p>
            <a:r>
              <a:rPr lang="nl-NL"/>
              <a:t>Een greep uit veel installateurs: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2586EDE-46B9-2607-09DD-C2643FD43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51" y="2398659"/>
            <a:ext cx="1421027" cy="13573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F586DEB-ED5D-7E53-0E51-38DE9C311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964" y="2562290"/>
            <a:ext cx="1609725" cy="15144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9CDCB6A-AA6F-166E-F40C-9C9FD9B5E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571" y="2458084"/>
            <a:ext cx="2743200" cy="18288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2B3EA2A-7DF6-C0F0-DA52-8DE6D4BC8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541" y="2285041"/>
            <a:ext cx="2360141" cy="18288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55D21A5-B040-34A3-A92A-C8073D7B5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613" y="3763618"/>
            <a:ext cx="1885950" cy="151799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38C5F84-7DA3-208D-CD50-391387D8B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588" y="5281612"/>
            <a:ext cx="1943100" cy="151799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E0839E8-2313-7F2F-CC85-AFEEE87E48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755" y="4970806"/>
            <a:ext cx="1943100" cy="18288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0A925F3-E527-5C18-90D0-3391CE1EE5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1698" y="5136223"/>
            <a:ext cx="1847850" cy="17430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A7C86C-E130-5FE8-E1FC-8C26603F07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1038" y="4190973"/>
            <a:ext cx="3109915" cy="7429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895CB9-273B-0822-BDCA-DE61AF15A0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1815" y="1310051"/>
            <a:ext cx="1905000" cy="18002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90AA099-2222-AB07-AE58-8FE020570F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8466" y="384902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4290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12D24-C797-51BE-2272-296FD3C8B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(Mede)oplossen congestie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1FF8A4-519F-9364-89AF-C38BEF869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Verzwaring net. </a:t>
            </a:r>
            <a:r>
              <a:rPr lang="nl-NL" dirty="0" err="1"/>
              <a:t>Liander</a:t>
            </a:r>
            <a:r>
              <a:rPr lang="nl-NL" dirty="0"/>
              <a:t> kan het niet alleen! </a:t>
            </a:r>
          </a:p>
          <a:p>
            <a:endParaRPr lang="nl-NL" dirty="0"/>
          </a:p>
          <a:p>
            <a:r>
              <a:rPr lang="nl-NL" dirty="0"/>
              <a:t>Consument andere rol. Bewust omgaan energie.</a:t>
            </a:r>
          </a:p>
          <a:p>
            <a:r>
              <a:rPr lang="nl-NL" dirty="0"/>
              <a:t>Gratis stroom in het weekend. Budget Energie.</a:t>
            </a:r>
          </a:p>
          <a:p>
            <a:r>
              <a:rPr lang="nl-NL" dirty="0"/>
              <a:t>Thuisaccu. </a:t>
            </a:r>
          </a:p>
          <a:p>
            <a:r>
              <a:rPr lang="nl-NL" dirty="0"/>
              <a:t>E-auto </a:t>
            </a:r>
            <a:r>
              <a:rPr lang="nl-NL" dirty="0" err="1"/>
              <a:t>bidirectioneel</a:t>
            </a:r>
            <a:r>
              <a:rPr lang="nl-NL" dirty="0"/>
              <a:t> laden.</a:t>
            </a:r>
          </a:p>
        </p:txBody>
      </p:sp>
    </p:spTree>
    <p:extLst>
      <p:ext uri="{BB962C8B-B14F-4D97-AF65-F5344CB8AC3E}">
        <p14:creationId xmlns:p14="http://schemas.microsoft.com/office/powerpoint/2010/main" val="3520248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4604FB-84EB-7F48-3612-058B44DC8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motivatie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FFAABB-C887-C70E-3538-19B3AD2EA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3320" y="1480185"/>
            <a:ext cx="10515600" cy="4351338"/>
          </a:xfrm>
        </p:spPr>
        <p:txBody>
          <a:bodyPr>
            <a:noAutofit/>
          </a:bodyPr>
          <a:lstStyle/>
          <a:p>
            <a:r>
              <a:rPr lang="nl-NL" sz="3200" dirty="0"/>
              <a:t>Januari 2023; afschaffing </a:t>
            </a:r>
            <a:r>
              <a:rPr lang="nl-NL" sz="3200" dirty="0" err="1"/>
              <a:t>salderingsregeling,minder</a:t>
            </a:r>
            <a:r>
              <a:rPr lang="nl-NL" sz="3200" dirty="0"/>
              <a:t> afhankelijk van energieleverancier, meer eigen groene stroom verbruiken , bijdragen </a:t>
            </a:r>
            <a:r>
              <a:rPr lang="nl-NL" sz="3200" dirty="0" err="1"/>
              <a:t>energietransitie,voorbeeld</a:t>
            </a:r>
            <a:r>
              <a:rPr lang="nl-NL" sz="3200" dirty="0"/>
              <a:t> voor NE.</a:t>
            </a:r>
          </a:p>
          <a:p>
            <a:endParaRPr lang="nl-NL" sz="3200" dirty="0"/>
          </a:p>
          <a:p>
            <a:pPr marL="0" indent="0">
              <a:buNone/>
            </a:pPr>
            <a:r>
              <a:rPr lang="nl-NL" sz="3200" dirty="0"/>
              <a:t>Februari  2024: 1</a:t>
            </a:r>
            <a:r>
              <a:rPr lang="nl-NL" sz="3200" baseline="30000" dirty="0"/>
              <a:t>e</a:t>
            </a:r>
            <a:r>
              <a:rPr lang="nl-NL" sz="3200" dirty="0"/>
              <a:t> Kamer besluit salderingsregeling gaat door!</a:t>
            </a:r>
          </a:p>
          <a:p>
            <a:pPr marL="0" indent="0">
              <a:buNone/>
            </a:pPr>
            <a:r>
              <a:rPr lang="nl-NL" sz="3200" dirty="0"/>
              <a:t>Maart 2024: 1-1- 2024 BTW, dynamisch energiecontract  slimme aansturing; handel, weersverwachting, EPEX en onbalansmarkt, onduidelijke energiecontracten. </a:t>
            </a:r>
          </a:p>
        </p:txBody>
      </p:sp>
    </p:spTree>
    <p:extLst>
      <p:ext uri="{BB962C8B-B14F-4D97-AF65-F5344CB8AC3E}">
        <p14:creationId xmlns:p14="http://schemas.microsoft.com/office/powerpoint/2010/main" val="127985304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5E784568-718C-A0B5-CB97-70AB9876D960}"/>
              </a:ext>
            </a:extLst>
          </p:cNvPr>
          <p:cNvSpPr txBox="1"/>
          <p:nvPr/>
        </p:nvSpPr>
        <p:spPr>
          <a:xfrm rot="10800000" flipV="1">
            <a:off x="1921427" y="4644170"/>
            <a:ext cx="9163225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ckwell"/>
              <a:ea typeface="Rockwell"/>
              <a:cs typeface="Rockwell"/>
              <a:sym typeface="Rockwel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FB32869-5F12-0A02-A25F-6470F8435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502415">
            <a:off x="1673371" y="4210156"/>
            <a:ext cx="9299574" cy="495901"/>
          </a:xfrm>
        </p:spPr>
        <p:txBody>
          <a:bodyPr>
            <a:normAutofit fontScale="90000"/>
          </a:bodyPr>
          <a:lstStyle/>
          <a:p>
            <a:br>
              <a:rPr lang="nl-NL"/>
            </a:br>
            <a:r>
              <a:rPr lang="nl-NL" sz="3600"/>
              <a:t>Tarieven voor bezitters zonnepanelen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260C66B-E2AD-4AB2-8F25-AE4ED1AF8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58767">
            <a:off x="2380254" y="1112641"/>
            <a:ext cx="2381250" cy="128725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1B9997F-9412-4C8C-E326-A9EC36C00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433610" y="2326559"/>
            <a:ext cx="1524000" cy="1524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D593FF2-C3AB-5B22-1CB6-CC84A4A2A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108554">
            <a:off x="4680104" y="747880"/>
            <a:ext cx="1969472" cy="10241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0DEAD8F-8002-2DB0-BE9C-739872951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717635">
            <a:off x="8059095" y="4318604"/>
            <a:ext cx="2381250" cy="12382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A67EB41-5138-7FC1-4117-285E38D2D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231325">
            <a:off x="5356527" y="3761405"/>
            <a:ext cx="2042754" cy="106223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35EA9CB-8775-D3C0-970C-D9DF9B3EA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114764">
            <a:off x="1172041" y="5574921"/>
            <a:ext cx="1377994" cy="7165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3611D3B-9727-1E0C-22F6-CB2EFD97CA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924985">
            <a:off x="6251811" y="5027612"/>
            <a:ext cx="2008273" cy="104430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97C4001-F043-6187-1125-0401A980B9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554299">
            <a:off x="4078600" y="5338860"/>
            <a:ext cx="2381250" cy="140731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5507201-0529-636A-3773-AEB0E804AD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1108" y="2383466"/>
            <a:ext cx="1898118" cy="98702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F3BFE0F-376F-794C-710C-0A6489DAC4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900902">
            <a:off x="2778989" y="3963966"/>
            <a:ext cx="2008272" cy="104430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DAD611E-91E4-8DC3-4F1E-640F25F863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095300">
            <a:off x="2148236" y="2676364"/>
            <a:ext cx="1585368" cy="82439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9D430C0-F023-C92F-9A94-135F930219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66812">
            <a:off x="5987276" y="2433942"/>
            <a:ext cx="1801049" cy="93654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A9370F5-249D-02CC-33CF-A0002ABF99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6017815">
            <a:off x="823166" y="3118959"/>
            <a:ext cx="1782050" cy="926666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0228E9CE-9497-4770-58CD-7E6A553BEC10}"/>
              </a:ext>
            </a:extLst>
          </p:cNvPr>
          <p:cNvSpPr txBox="1"/>
          <p:nvPr/>
        </p:nvSpPr>
        <p:spPr>
          <a:xfrm rot="11704005">
            <a:off x="5752861" y="1756587"/>
            <a:ext cx="34308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1800"/>
              <a:t>Geen 2/3 jarig contract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70F4B56-A706-AE06-DB2A-4F671DE2FB9A}"/>
              </a:ext>
            </a:extLst>
          </p:cNvPr>
          <p:cNvSpPr txBox="1"/>
          <p:nvPr/>
        </p:nvSpPr>
        <p:spPr>
          <a:xfrm rot="10800000">
            <a:off x="-784988" y="262169"/>
            <a:ext cx="40229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/>
                <a:ea typeface="Rockwell"/>
                <a:cs typeface="Rockwell"/>
                <a:sym typeface="Rockwell"/>
              </a:rPr>
              <a:t>Niet variabel,1 jarig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5374363B-01B3-9AD9-1341-A66A3ECF659A}"/>
              </a:ext>
            </a:extLst>
          </p:cNvPr>
          <p:cNvSpPr txBox="1"/>
          <p:nvPr/>
        </p:nvSpPr>
        <p:spPr>
          <a:xfrm rot="9561897">
            <a:off x="5482360" y="3138043"/>
            <a:ext cx="491565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nl-NL" sz="1800" err="1"/>
              <a:t>Terugleverkosten</a:t>
            </a:r>
            <a:r>
              <a:rPr lang="nl-NL" sz="1800"/>
              <a:t> bovenop vastrecht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D1DFC2C-C0DB-B740-D5A3-8A919A70EF95}"/>
              </a:ext>
            </a:extLst>
          </p:cNvPr>
          <p:cNvSpPr txBox="1"/>
          <p:nvPr/>
        </p:nvSpPr>
        <p:spPr>
          <a:xfrm rot="769858">
            <a:off x="4939617" y="722005"/>
            <a:ext cx="421393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nl-N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/>
                <a:ea typeface="Rockwell"/>
                <a:cs typeface="Rockwell"/>
                <a:sym typeface="Rockwell"/>
              </a:rPr>
              <a:t>Hoger vastrecht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FE014F26-0EF0-566E-5796-60D61897A7F2}"/>
              </a:ext>
            </a:extLst>
          </p:cNvPr>
          <p:cNvSpPr txBox="1"/>
          <p:nvPr/>
        </p:nvSpPr>
        <p:spPr>
          <a:xfrm>
            <a:off x="388405" y="2648260"/>
            <a:ext cx="268113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nl-NL" sz="1800"/>
              <a:t>Hoger leveringstarief </a:t>
            </a:r>
            <a:r>
              <a:rPr lang="nl-NL" sz="1800" err="1"/>
              <a:t>kwh</a:t>
            </a:r>
            <a:endParaRPr lang="nl-NL" sz="180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C088505B-FC5A-216A-E846-9BADE1A6CA3F}"/>
              </a:ext>
            </a:extLst>
          </p:cNvPr>
          <p:cNvSpPr txBox="1"/>
          <p:nvPr/>
        </p:nvSpPr>
        <p:spPr>
          <a:xfrm>
            <a:off x="501844" y="4477240"/>
            <a:ext cx="491324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nl-N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/>
                <a:ea typeface="Rockwell"/>
                <a:cs typeface="Rockwell"/>
                <a:sym typeface="Rockwell"/>
              </a:rPr>
              <a:t>Hoger </a:t>
            </a:r>
            <a:r>
              <a:rPr lang="nl-NL" sz="1800"/>
              <a:t>leveringstarief per m3 gas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5D1868FE-926A-1B9B-F761-9062857FB35C}"/>
              </a:ext>
            </a:extLst>
          </p:cNvPr>
          <p:cNvSpPr txBox="1"/>
          <p:nvPr/>
        </p:nvSpPr>
        <p:spPr>
          <a:xfrm rot="19320841">
            <a:off x="-280571" y="687180"/>
            <a:ext cx="584752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nl-N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/>
                <a:ea typeface="Rockwell"/>
                <a:cs typeface="Rockwell"/>
                <a:sym typeface="Rockwell"/>
              </a:rPr>
              <a:t>Geen bonus nieuw contract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CC993603-4E6C-0EAF-728B-F5DDB4F24628}"/>
              </a:ext>
            </a:extLst>
          </p:cNvPr>
          <p:cNvSpPr txBox="1"/>
          <p:nvPr/>
        </p:nvSpPr>
        <p:spPr>
          <a:xfrm rot="2559973">
            <a:off x="1351722" y="2941983"/>
            <a:ext cx="384644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nl-NL" sz="1800"/>
              <a:t>Verwisselen dag en nachttarief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49123D-93EF-0684-54E5-64609D95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393702"/>
            <a:ext cx="10500360" cy="967738"/>
          </a:xfrm>
        </p:spPr>
        <p:txBody>
          <a:bodyPr>
            <a:normAutofit fontScale="90000"/>
          </a:bodyPr>
          <a:lstStyle/>
          <a:p>
            <a:r>
              <a:rPr lang="nl-NL" sz="3200"/>
              <a:t>Tarieven voor bezitters zonnepanelen 2024 ,</a:t>
            </a:r>
            <a:br>
              <a:rPr lang="nl-NL" sz="3200"/>
            </a:br>
            <a:r>
              <a:rPr lang="nl-NL" sz="3200"/>
              <a:t>onderzoek ACM.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A971356-84E3-FC80-6E74-4A5FA9C2833F}"/>
              </a:ext>
            </a:extLst>
          </p:cNvPr>
          <p:cNvSpPr txBox="1"/>
          <p:nvPr/>
        </p:nvSpPr>
        <p:spPr>
          <a:xfrm>
            <a:off x="1285240" y="1910080"/>
            <a:ext cx="10500360" cy="10587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/>
                <a:ea typeface="Rockwell"/>
                <a:cs typeface="Rockwell"/>
                <a:sym typeface="Rockwell"/>
              </a:rPr>
              <a:t>Geen 2/3 jarig contract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3200"/>
              <a:t>Geen  1 jarig variabel  contract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3200" err="1"/>
              <a:t>Terugleverkosten</a:t>
            </a:r>
            <a:r>
              <a:rPr lang="nl-NL" sz="3200"/>
              <a:t> bovenop vastrecht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3200"/>
              <a:t>Hoger vastrecht		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3200"/>
              <a:t>Geen bonus nieuw contract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/>
                <a:ea typeface="Rockwell"/>
                <a:cs typeface="Rockwell"/>
                <a:sym typeface="Rockwell"/>
              </a:rPr>
              <a:t>Hoger leveringstarief kWh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/>
                <a:ea typeface="Rockwell"/>
                <a:cs typeface="Rockwell"/>
                <a:sym typeface="Rockwell"/>
              </a:rPr>
              <a:t>Hoger leveringstarief  per m3 gas!!!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3200"/>
              <a:t>Verwisselen dag en nacht tarief 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800"/>
              <a:t>						Vervolg onderzoek april 2024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3600"/>
              <a:t>Wat doet uw leverancier</a:t>
            </a:r>
            <a:r>
              <a:rPr lang="nl-NL" sz="4000"/>
              <a:t>?	</a:t>
            </a:r>
            <a:r>
              <a:rPr lang="nl-NL" sz="2800"/>
              <a:t>				                    					                  </a:t>
            </a:r>
            <a:r>
              <a:rPr lang="nl-NL" sz="3200"/>
              <a:t>			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320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240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240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240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240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240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240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240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/>
              <a:t>!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5FB27F1-8156-062F-ACF4-4969C354E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080" y="2987040"/>
            <a:ext cx="2189480" cy="17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8356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4E8C2-4EA6-9703-0D22-2178B47A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520" y="365125"/>
            <a:ext cx="9606280" cy="4938395"/>
          </a:xfrm>
        </p:spPr>
        <p:txBody>
          <a:bodyPr>
            <a:normAutofit/>
          </a:bodyPr>
          <a:lstStyle/>
          <a:p>
            <a:br>
              <a:rPr lang="nl-NL"/>
            </a:br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3E67A51-842E-A6F6-5893-6A10BA616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984" y="4226560"/>
            <a:ext cx="4929016" cy="26314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95957F7-F0F5-AB22-DB65-D1CE050A1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136" y="4226560"/>
            <a:ext cx="4567701" cy="263144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78D8F9C-FE8D-9132-89F7-1CF95CFF0353}"/>
              </a:ext>
            </a:extLst>
          </p:cNvPr>
          <p:cNvSpPr txBox="1"/>
          <p:nvPr/>
        </p:nvSpPr>
        <p:spPr>
          <a:xfrm>
            <a:off x="612030" y="535902"/>
            <a:ext cx="10277059" cy="35086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800" b="1"/>
              <a:t>Thuisaccu voorbereiding aankoop maart 2024</a:t>
            </a:r>
            <a:br>
              <a:rPr lang="nl-NL"/>
            </a:br>
            <a:r>
              <a:rPr lang="nl-NL" sz="1800"/>
              <a:t>Mijn situatie: </a:t>
            </a:r>
            <a:r>
              <a:rPr lang="nl-NL" sz="1400"/>
              <a:t>Cijfers 2022</a:t>
            </a:r>
            <a:br>
              <a:rPr lang="nl-NL"/>
            </a:br>
            <a:br>
              <a:rPr lang="nl-NL"/>
            </a:br>
            <a:r>
              <a:rPr lang="nl-NL" sz="2800"/>
              <a:t>netaansluiting 1 x 32A</a:t>
            </a:r>
            <a:br>
              <a:rPr lang="nl-NL" sz="2800"/>
            </a:br>
            <a:r>
              <a:rPr lang="nl-NL" sz="2800"/>
              <a:t>2 zonnepaneelsystemen totaal 5040 </a:t>
            </a:r>
            <a:r>
              <a:rPr lang="nl-NL" sz="2800" err="1"/>
              <a:t>Wp</a:t>
            </a:r>
            <a:r>
              <a:rPr lang="nl-NL" sz="2800"/>
              <a:t>,</a:t>
            </a:r>
            <a:br>
              <a:rPr lang="nl-NL" sz="2800"/>
            </a:br>
            <a:r>
              <a:rPr lang="nl-NL" sz="2800"/>
              <a:t>2 omvormers</a:t>
            </a:r>
            <a:br>
              <a:rPr lang="nl-NL" sz="2800"/>
            </a:br>
            <a:r>
              <a:rPr lang="nl-NL" sz="2800"/>
              <a:t>inkoop 2300  kWh, </a:t>
            </a:r>
            <a:r>
              <a:rPr lang="nl-NL" sz="2800" err="1"/>
              <a:t>teruglevering</a:t>
            </a:r>
            <a:r>
              <a:rPr lang="nl-NL" sz="2800"/>
              <a:t> 3300 kWh</a:t>
            </a:r>
            <a:br>
              <a:rPr lang="nl-NL" sz="2800"/>
            </a:br>
            <a:r>
              <a:rPr lang="nl-NL" sz="2800"/>
              <a:t>gem. inkoop dag 6,4 </a:t>
            </a:r>
            <a:r>
              <a:rPr lang="nl-NL" sz="2800" err="1"/>
              <a:t>kWh,teruglevering</a:t>
            </a:r>
            <a:r>
              <a:rPr lang="nl-NL" sz="2800"/>
              <a:t> 9,1 kWh</a:t>
            </a:r>
            <a:br>
              <a:rPr lang="nl-NL"/>
            </a:b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8096114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AE766-7D90-5338-EFC2-F4706663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122F8E-C665-803D-B32F-C04E1D51D91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C3013B-2895-D1BC-8E52-1FF47C523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349"/>
            <a:ext cx="12192000" cy="549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1920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CAF3DB-C48D-1E3E-3742-45E89C8AC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BTW terugvorderen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A3C489-4B39-07E1-51B6-CC862B828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Per 1-1-2024 mogelijkheid tot terugvorderen BTW mits o.a.</a:t>
            </a:r>
          </a:p>
          <a:p>
            <a:r>
              <a:rPr lang="nl-NL" dirty="0" err="1"/>
              <a:t>Dynamischenergiecontract</a:t>
            </a:r>
            <a:r>
              <a:rPr lang="nl-NL" dirty="0"/>
              <a:t>, handelen, 14-2-2024 bij </a:t>
            </a:r>
            <a:r>
              <a:rPr lang="nl-NL" dirty="0" err="1"/>
              <a:t>NextEnergy</a:t>
            </a:r>
            <a:endParaRPr lang="nl-NL" dirty="0"/>
          </a:p>
          <a:p>
            <a:r>
              <a:rPr lang="nl-NL" dirty="0"/>
              <a:t>Slimme aansturing : </a:t>
            </a:r>
            <a:r>
              <a:rPr lang="nl-NL" dirty="0" err="1"/>
              <a:t>o.a.Bliq</a:t>
            </a:r>
            <a:r>
              <a:rPr lang="nl-NL" dirty="0"/>
              <a:t>, verwachte weersomstandigheden, </a:t>
            </a:r>
            <a:r>
              <a:rPr lang="nl-NL" dirty="0" err="1"/>
              <a:t>epex</a:t>
            </a:r>
            <a:r>
              <a:rPr lang="nl-NL" dirty="0"/>
              <a:t> prijzen, historisch verbruik, nieuw! onbalansmarkt.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1256739-A908-DF8D-001C-539972E9B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132" y="4349750"/>
            <a:ext cx="233362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6638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8B1310DB-78AC-1FB7-D543-2547C28324C6}"/>
              </a:ext>
            </a:extLst>
          </p:cNvPr>
          <p:cNvSpPr txBox="1"/>
          <p:nvPr/>
        </p:nvSpPr>
        <p:spPr>
          <a:xfrm>
            <a:off x="2259495" y="1150729"/>
            <a:ext cx="6897757" cy="48320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4400" b="1"/>
              <a:t>21</a:t>
            </a:r>
            <a:r>
              <a:rPr kumimoji="0" lang="nl-NL" sz="4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/>
                <a:ea typeface="Rockwell"/>
                <a:cs typeface="Rockwell"/>
                <a:sym typeface="Rockwell"/>
              </a:rPr>
              <a:t> energieleveranciers met dynamisch contract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4400" b="1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4400" b="1"/>
              <a:t>I</a:t>
            </a:r>
            <a:r>
              <a:rPr kumimoji="0" lang="nl-NL" sz="4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/>
                <a:ea typeface="Rockwell"/>
                <a:cs typeface="Rockwell"/>
                <a:sym typeface="Rockwell"/>
              </a:rPr>
              <a:t>n 2023 stijging aantal huishoudens van 150.000 naar 233.000.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4400" b="1"/>
              <a:t>3% van het totaal.</a:t>
            </a:r>
            <a:endParaRPr kumimoji="0" lang="nl-NL" sz="4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D5EFB2C-D877-C190-6D89-C8C1575705F5}"/>
              </a:ext>
            </a:extLst>
          </p:cNvPr>
          <p:cNvSpPr txBox="1"/>
          <p:nvPr/>
        </p:nvSpPr>
        <p:spPr>
          <a:xfrm>
            <a:off x="5933659" y="2252291"/>
            <a:ext cx="383650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endParaRPr lang="nl-NL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410914173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5DBAB91-8572-39A5-86B7-9CF080F12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" y="670561"/>
            <a:ext cx="9794239" cy="6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9410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ckwell"/>
            <a:ea typeface="Rockwell"/>
            <a:cs typeface="Rockwell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ckwell"/>
            <a:ea typeface="Rockwell"/>
            <a:cs typeface="Rockwell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ckwell"/>
            <a:ea typeface="Rockwell"/>
            <a:cs typeface="Rockwell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ckwell"/>
            <a:ea typeface="Rockwell"/>
            <a:cs typeface="Rockwell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488</Words>
  <Application>Microsoft Office PowerPoint</Application>
  <PresentationFormat>Breedbeeld</PresentationFormat>
  <Paragraphs>85</Paragraphs>
  <Slides>16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Rockwell</vt:lpstr>
      <vt:lpstr>Kantoorthema</vt:lpstr>
      <vt:lpstr>       </vt:lpstr>
      <vt:lpstr>motivatie</vt:lpstr>
      <vt:lpstr> Tarieven voor bezitters zonnepanelen</vt:lpstr>
      <vt:lpstr>Tarieven voor bezitters zonnepanelen 2024 , onderzoek ACM.</vt:lpstr>
      <vt:lpstr> </vt:lpstr>
      <vt:lpstr>PowerPoint-presentatie</vt:lpstr>
      <vt:lpstr>BTW terugvorderen</vt:lpstr>
      <vt:lpstr>PowerPoint-presentatie</vt:lpstr>
      <vt:lpstr>PowerPoint-presentatie</vt:lpstr>
      <vt:lpstr>PowerPoint-presentatie</vt:lpstr>
      <vt:lpstr>PowerPoint-presentatie</vt:lpstr>
      <vt:lpstr>Wat werd mij aangeboden? 11 aanbieders</vt:lpstr>
      <vt:lpstr>50% geen slimme aansturing  40% installeert niet zelf  Garantie: accu 5 – 10 jr, omvormer 2-5 jr.  Prijs: 513 -1496 euro per kWh batterij. Totaal incl. installatie excl. BTW  Gemiddelde totaalprijs per installatie10 kWh; 7942 euro  Goedkoopste 5130 euro Duurste 14960 euro     </vt:lpstr>
      <vt:lpstr>PowerPoint-presentatie</vt:lpstr>
      <vt:lpstr>Een greep uit veel installateurs:</vt:lpstr>
      <vt:lpstr>(Mede)oplossen congestie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Energietarieven 2023  nader bekeken</dc:title>
  <dc:creator>Lorenzo Augustinus</dc:creator>
  <cp:lastModifiedBy>Paul Baas</cp:lastModifiedBy>
  <cp:revision>2</cp:revision>
  <cp:lastPrinted>2024-03-26T07:28:06Z</cp:lastPrinted>
  <dcterms:modified xsi:type="dcterms:W3CDTF">2024-04-04T13:49:33Z</dcterms:modified>
</cp:coreProperties>
</file>