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64" r:id="rId2"/>
    <p:sldId id="256" r:id="rId3"/>
    <p:sldId id="258" r:id="rId4"/>
    <p:sldId id="257" r:id="rId5"/>
    <p:sldId id="259" r:id="rId6"/>
    <p:sldId id="260" r:id="rId7"/>
    <p:sldId id="267" r:id="rId8"/>
    <p:sldId id="261" r:id="rId9"/>
    <p:sldId id="262" r:id="rId10"/>
    <p:sldId id="268" r:id="rId11"/>
    <p:sldId id="269" r:id="rId12"/>
    <p:sldId id="263" r:id="rId13"/>
    <p:sldId id="272" r:id="rId14"/>
    <p:sldId id="270" r:id="rId15"/>
    <p:sldId id="271" r:id="rId16"/>
    <p:sldId id="273" r:id="rId17"/>
  </p:sldIdLst>
  <p:sldSz cx="12192000" cy="6858000"/>
  <p:notesSz cx="6858000" cy="9525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Rockwell"/>
        <a:ea typeface="Rockwell"/>
        <a:cs typeface="Rockwell"/>
        <a:sym typeface="Rockwel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Rockwell"/>
          <a:ea typeface="Rockwell"/>
          <a:cs typeface="Rockwel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Rockwell"/>
          <a:ea typeface="Rockwell"/>
          <a:cs typeface="Rockwel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Rockwell"/>
          <a:ea typeface="Rockwell"/>
          <a:cs typeface="Rockwel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Rockwell"/>
          <a:ea typeface="Rockwell"/>
          <a:cs typeface="Rockwel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Rockwell"/>
          <a:ea typeface="Rockwell"/>
          <a:cs typeface="Rockwel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Rockwell"/>
          <a:ea typeface="Rockwell"/>
          <a:cs typeface="Rockwel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254000" y="714375"/>
            <a:ext cx="6350000" cy="35718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524375"/>
            <a:ext cx="5029200" cy="42862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6" descr="Afbeelding 6"/>
          <p:cNvPicPr>
            <a:picLocks noChangeAspect="1"/>
          </p:cNvPicPr>
          <p:nvPr/>
        </p:nvPicPr>
        <p:blipFill>
          <a:blip r:embed="rId2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Afbeelding 7" descr="Afbeelding 7"/>
          <p:cNvPicPr>
            <a:picLocks noChangeAspect="1"/>
          </p:cNvPicPr>
          <p:nvPr/>
        </p:nvPicPr>
        <p:blipFill>
          <a:blip r:embed="rId3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Afbeelding 7" descr="Afbeelding 7"/>
          <p:cNvPicPr>
            <a:picLocks noChangeAspect="1"/>
          </p:cNvPicPr>
          <p:nvPr/>
        </p:nvPicPr>
        <p:blipFill>
          <a:blip r:embed="rId4"/>
          <a:srcRect t="8401" b="29994"/>
          <a:stretch>
            <a:fillRect/>
          </a:stretch>
        </p:blipFill>
        <p:spPr>
          <a:xfrm>
            <a:off x="1059873" y="-1"/>
            <a:ext cx="11132127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itelteks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Titeltekst</a:t>
            </a:r>
          </a:p>
        </p:txBody>
      </p:sp>
      <p:sp>
        <p:nvSpPr>
          <p:cNvPr id="17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6" name="Hoofdtekst - niveau é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7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Afbeelding 6" descr="Afbeelding 6"/>
          <p:cNvPicPr>
            <a:picLocks noChangeAspect="1"/>
          </p:cNvPicPr>
          <p:nvPr/>
        </p:nvPicPr>
        <p:blipFill>
          <a:blip r:embed="rId2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Afbeelding 7" descr="Afbeelding 7"/>
          <p:cNvPicPr>
            <a:picLocks noChangeAspect="1"/>
          </p:cNvPicPr>
          <p:nvPr/>
        </p:nvPicPr>
        <p:blipFill>
          <a:blip r:embed="rId3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Titelteks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Titeltekst</a:t>
            </a:r>
          </a:p>
        </p:txBody>
      </p:sp>
      <p:sp>
        <p:nvSpPr>
          <p:cNvPr id="37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Afbeelding 6" descr="Afbeelding 6"/>
          <p:cNvPicPr>
            <a:picLocks noChangeAspect="1"/>
          </p:cNvPicPr>
          <p:nvPr/>
        </p:nvPicPr>
        <p:blipFill>
          <a:blip r:embed="rId2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Afbeelding 7" descr="Afbeelding 7"/>
          <p:cNvPicPr>
            <a:picLocks noChangeAspect="1"/>
          </p:cNvPicPr>
          <p:nvPr/>
        </p:nvPicPr>
        <p:blipFill>
          <a:blip r:embed="rId3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48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Afbeelding 6" descr="Afbeelding 6"/>
          <p:cNvPicPr>
            <a:picLocks noChangeAspect="1"/>
          </p:cNvPicPr>
          <p:nvPr/>
        </p:nvPicPr>
        <p:blipFill>
          <a:blip r:embed="rId2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Afbeelding 7" descr="Afbeelding 7"/>
          <p:cNvPicPr>
            <a:picLocks noChangeAspect="1"/>
          </p:cNvPicPr>
          <p:nvPr/>
        </p:nvPicPr>
        <p:blipFill>
          <a:blip r:embed="rId3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Titelteks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59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>
                <a:latin typeface="Rockwell Bold"/>
                <a:ea typeface="Rockwell Bold"/>
                <a:cs typeface="Rockwell Bold"/>
                <a:sym typeface="Rockwell Bold"/>
              </a:defRPr>
            </a:lvl1pPr>
            <a:lvl2pPr marL="0" indent="457200">
              <a:buSzTx/>
              <a:buFontTx/>
              <a:buNone/>
              <a:defRPr sz="2400">
                <a:latin typeface="Rockwell Bold"/>
                <a:ea typeface="Rockwell Bold"/>
                <a:cs typeface="Rockwell Bold"/>
                <a:sym typeface="Rockwell Bold"/>
              </a:defRPr>
            </a:lvl2pPr>
            <a:lvl3pPr marL="0" indent="914400">
              <a:buSzTx/>
              <a:buFontTx/>
              <a:buNone/>
              <a:defRPr sz="2400">
                <a:latin typeface="Rockwell Bold"/>
                <a:ea typeface="Rockwell Bold"/>
                <a:cs typeface="Rockwell Bold"/>
                <a:sym typeface="Rockwell Bold"/>
              </a:defRPr>
            </a:lvl3pPr>
            <a:lvl4pPr marL="0" indent="1371600">
              <a:buSzTx/>
              <a:buFontTx/>
              <a:buNone/>
              <a:defRPr sz="2400">
                <a:latin typeface="Rockwell Bold"/>
                <a:ea typeface="Rockwell Bold"/>
                <a:cs typeface="Rockwell Bold"/>
                <a:sym typeface="Rockwell Bold"/>
              </a:defRPr>
            </a:lvl4pPr>
            <a:lvl5pPr marL="0" indent="1828800">
              <a:buSzTx/>
              <a:buFontTx/>
              <a:buNone/>
              <a:defRPr sz="2400">
                <a:latin typeface="Rockwell Bold"/>
                <a:ea typeface="Rockwell Bold"/>
                <a:cs typeface="Rockwell Bold"/>
                <a:sym typeface="Rockwell Bold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0" name="Tijdelijke aanduiding voor tekst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>
                <a:latin typeface="Rockwell Bold"/>
                <a:ea typeface="Rockwell Bold"/>
                <a:cs typeface="Rockwell Bold"/>
                <a:sym typeface="Rockwell Bold"/>
              </a:defRPr>
            </a:pPr>
            <a:endParaRPr/>
          </a:p>
        </p:txBody>
      </p:sp>
      <p:sp>
        <p:nvSpPr>
          <p:cNvPr id="6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Afbeelding 6" descr="Afbeelding 6"/>
          <p:cNvPicPr>
            <a:picLocks noChangeAspect="1"/>
          </p:cNvPicPr>
          <p:nvPr/>
        </p:nvPicPr>
        <p:blipFill>
          <a:blip r:embed="rId2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Afbeelding 7" descr="Afbeelding 7"/>
          <p:cNvPicPr>
            <a:picLocks noChangeAspect="1"/>
          </p:cNvPicPr>
          <p:nvPr/>
        </p:nvPicPr>
        <p:blipFill>
          <a:blip r:embed="rId3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7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Afbeelding 6" descr="Afbeelding 6"/>
          <p:cNvPicPr>
            <a:picLocks noChangeAspect="1"/>
          </p:cNvPicPr>
          <p:nvPr/>
        </p:nvPicPr>
        <p:blipFill>
          <a:blip r:embed="rId2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Afbeelding 7" descr="Afbeelding 7"/>
          <p:cNvPicPr>
            <a:picLocks noChangeAspect="1"/>
          </p:cNvPicPr>
          <p:nvPr/>
        </p:nvPicPr>
        <p:blipFill>
          <a:blip r:embed="rId3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Titelteks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90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91" name="Tijdelijke aanduiding voor tekst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9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Afbeelding 6" descr="Afbeelding 6"/>
          <p:cNvPicPr>
            <a:picLocks noChangeAspect="1"/>
          </p:cNvPicPr>
          <p:nvPr/>
        </p:nvPicPr>
        <p:blipFill>
          <a:blip r:embed="rId2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Afbeelding 7" descr="Afbeelding 7"/>
          <p:cNvPicPr>
            <a:picLocks noChangeAspect="1"/>
          </p:cNvPicPr>
          <p:nvPr/>
        </p:nvPicPr>
        <p:blipFill>
          <a:blip r:embed="rId3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Titelteks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102" name="Tijdelijke aanduiding voor afbeelding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3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0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 descr="Afbeelding 6"/>
          <p:cNvPicPr>
            <a:picLocks noChangeAspect="1"/>
          </p:cNvPicPr>
          <p:nvPr/>
        </p:nvPicPr>
        <p:blipFill>
          <a:blip r:embed="rId10"/>
          <a:srcRect b="12879"/>
          <a:stretch>
            <a:fillRect/>
          </a:stretch>
        </p:blipFill>
        <p:spPr>
          <a:xfrm>
            <a:off x="4320073" y="-1"/>
            <a:ext cx="7871928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fbeelding 7" descr="Afbeelding 7"/>
          <p:cNvPicPr>
            <a:picLocks noChangeAspect="1"/>
          </p:cNvPicPr>
          <p:nvPr/>
        </p:nvPicPr>
        <p:blipFill>
          <a:blip r:embed="rId11"/>
          <a:srcRect t="62221" r="66003"/>
          <a:stretch>
            <a:fillRect/>
          </a:stretch>
        </p:blipFill>
        <p:spPr>
          <a:xfrm>
            <a:off x="220057" y="6014809"/>
            <a:ext cx="592741" cy="71405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teks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Titeltekst</a:t>
            </a:r>
          </a:p>
        </p:txBody>
      </p:sp>
      <p:sp>
        <p:nvSpPr>
          <p:cNvPr id="5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070768" y="6419547"/>
            <a:ext cx="283033" cy="23873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Rockwell"/>
          <a:ea typeface="Rockwell"/>
          <a:cs typeface="Rockwell"/>
          <a:sym typeface="Rockwel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ockwel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el 21"/>
          <p:cNvSpPr txBox="1">
            <a:spLocks noGrp="1"/>
          </p:cNvSpPr>
          <p:nvPr>
            <p:ph type="title"/>
          </p:nvPr>
        </p:nvSpPr>
        <p:spPr>
          <a:xfrm>
            <a:off x="1905000" y="194470"/>
            <a:ext cx="4457700" cy="105330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nl-NL" dirty="0"/>
              <a:t>       </a:t>
            </a:r>
            <a:r>
              <a:rPr lang="nl-NL" dirty="0" err="1"/>
              <a:t>Energiecafe</a:t>
            </a:r>
            <a:endParaRPr dirty="0"/>
          </a:p>
        </p:txBody>
      </p:sp>
      <p:sp>
        <p:nvSpPr>
          <p:cNvPr id="155" name="Vragen aan :…"/>
          <p:cNvSpPr txBox="1"/>
          <p:nvPr/>
        </p:nvSpPr>
        <p:spPr>
          <a:xfrm>
            <a:off x="628648" y="3266462"/>
            <a:ext cx="6086477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800"/>
            </a:pPr>
            <a:endParaRPr sz="400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31B4674-3FE8-5EE7-A8C4-A7529A02C2FF}"/>
              </a:ext>
            </a:extLst>
          </p:cNvPr>
          <p:cNvSpPr txBox="1"/>
          <p:nvPr/>
        </p:nvSpPr>
        <p:spPr>
          <a:xfrm>
            <a:off x="2019300" y="1558409"/>
            <a:ext cx="7277100" cy="48936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nl-NL" sz="2400" dirty="0"/>
              <a:t>Van harte welkom</a:t>
            </a:r>
          </a:p>
          <a:p>
            <a:endParaRPr lang="nl-NL" sz="2400" dirty="0"/>
          </a:p>
          <a:p>
            <a:r>
              <a:rPr lang="nl-NL" sz="2400" dirty="0"/>
              <a:t>Programma:</a:t>
            </a:r>
          </a:p>
          <a:p>
            <a:endParaRPr lang="nl-NL" sz="2400" dirty="0"/>
          </a:p>
          <a:p>
            <a:r>
              <a:rPr lang="nl-NL" dirty="0"/>
              <a:t>20.00 uur  Energietarieven nader bekeken 	Piet de Zwarte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20.20 uur  </a:t>
            </a:r>
            <a:r>
              <a:rPr lang="nl-NL" dirty="0" err="1"/>
              <a:t>Solyx</a:t>
            </a:r>
            <a:r>
              <a:rPr lang="nl-NL" dirty="0"/>
              <a:t> Wateraccu 		Emma Snaak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20.50 uur  Borg, de slimme waterbatterij 	Joost </a:t>
            </a:r>
            <a:r>
              <a:rPr lang="nl-NL" dirty="0" err="1"/>
              <a:t>Spanjer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21.20 uur  Vragen, discussie, drankje</a:t>
            </a:r>
          </a:p>
          <a:p>
            <a:endParaRPr lang="nl-NL" dirty="0"/>
          </a:p>
          <a:p>
            <a:endParaRPr lang="nl-NL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el 1"/>
          <p:cNvSpPr txBox="1">
            <a:spLocks noGrp="1"/>
          </p:cNvSpPr>
          <p:nvPr>
            <p:ph type="title"/>
          </p:nvPr>
        </p:nvSpPr>
        <p:spPr>
          <a:xfrm>
            <a:off x="839787" y="879366"/>
            <a:ext cx="3932239" cy="713979"/>
          </a:xfrm>
          <a:prstGeom prst="rect">
            <a:avLst/>
          </a:prstGeom>
        </p:spPr>
        <p:txBody>
          <a:bodyPr/>
          <a:lstStyle/>
          <a:p>
            <a:r>
              <a:t>Gas / verschil</a:t>
            </a:r>
          </a:p>
        </p:txBody>
      </p:sp>
      <p:sp>
        <p:nvSpPr>
          <p:cNvPr id="141" name="Tijdelijke aanduiding voor tekst 3"/>
          <p:cNvSpPr txBox="1">
            <a:spLocks noGrp="1"/>
          </p:cNvSpPr>
          <p:nvPr>
            <p:ph type="body" sz="half" idx="1"/>
          </p:nvPr>
        </p:nvSpPr>
        <p:spPr>
          <a:xfrm>
            <a:off x="767630" y="2556442"/>
            <a:ext cx="6172201" cy="4873626"/>
          </a:xfrm>
          <a:prstGeom prst="rect">
            <a:avLst/>
          </a:prstGeom>
        </p:spPr>
        <p:txBody>
          <a:bodyPr/>
          <a:lstStyle/>
          <a:p>
            <a:pPr marL="280736" indent="-280736">
              <a:buFontTx/>
              <a:defRPr sz="2800"/>
            </a:pPr>
            <a:r>
              <a:rPr dirty="0" err="1"/>
              <a:t>Kosten</a:t>
            </a:r>
            <a:r>
              <a:rPr dirty="0"/>
              <a:t> per m</a:t>
            </a:r>
            <a:r>
              <a:rPr baseline="30857" dirty="0"/>
              <a:t>3</a:t>
            </a:r>
          </a:p>
          <a:p>
            <a:pPr marL="280736" indent="-280736">
              <a:buFontTx/>
              <a:defRPr sz="2800"/>
            </a:pPr>
            <a:r>
              <a:rPr dirty="0"/>
              <a:t>BTW: 21% </a:t>
            </a:r>
            <a:r>
              <a:rPr lang="nl-NL" dirty="0"/>
              <a:t>/</a:t>
            </a:r>
            <a:r>
              <a:rPr dirty="0"/>
              <a:t> 9%</a:t>
            </a:r>
          </a:p>
          <a:p>
            <a:pPr marL="280736" indent="-280736">
              <a:buFontTx/>
              <a:defRPr sz="2800"/>
            </a:pPr>
            <a:r>
              <a:rPr lang="nl-NL" dirty="0"/>
              <a:t>ODE</a:t>
            </a:r>
            <a:endParaRPr dirty="0"/>
          </a:p>
          <a:p>
            <a:pPr marL="280736" indent="-280736">
              <a:buFontTx/>
              <a:defRPr sz="2800"/>
            </a:pPr>
            <a:r>
              <a:rPr dirty="0" err="1"/>
              <a:t>Stijging</a:t>
            </a:r>
            <a:r>
              <a:rPr dirty="0"/>
              <a:t> </a:t>
            </a:r>
            <a:endParaRPr lang="nl-NL" dirty="0"/>
          </a:p>
          <a:p>
            <a:pPr marL="0" indent="0">
              <a:buNone/>
              <a:defRPr sz="2800"/>
            </a:pPr>
            <a:r>
              <a:rPr dirty="0" err="1"/>
              <a:t>energiebelasting</a:t>
            </a:r>
            <a:r>
              <a:rPr dirty="0"/>
              <a:t> 2023</a:t>
            </a:r>
          </a:p>
        </p:txBody>
      </p:sp>
      <p:sp>
        <p:nvSpPr>
          <p:cNvPr id="142" name="Tijdelijke aanduiding voor datum 4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144" name="Afbeelding 8" descr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6" y="1593345"/>
            <a:ext cx="7171050" cy="43026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3904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el 1"/>
          <p:cNvSpPr txBox="1">
            <a:spLocks noGrp="1"/>
          </p:cNvSpPr>
          <p:nvPr>
            <p:ph type="title"/>
          </p:nvPr>
        </p:nvSpPr>
        <p:spPr>
          <a:xfrm>
            <a:off x="839787" y="771407"/>
            <a:ext cx="3932239" cy="709440"/>
          </a:xfrm>
          <a:prstGeom prst="rect">
            <a:avLst/>
          </a:prstGeom>
        </p:spPr>
        <p:txBody>
          <a:bodyPr/>
          <a:lstStyle/>
          <a:p>
            <a:r>
              <a:t>Energierekening</a:t>
            </a:r>
          </a:p>
        </p:txBody>
      </p:sp>
      <p:sp>
        <p:nvSpPr>
          <p:cNvPr id="147" name="Tijdelijke aanduiding voor tekst 3"/>
          <p:cNvSpPr txBox="1">
            <a:spLocks noGrp="1"/>
          </p:cNvSpPr>
          <p:nvPr>
            <p:ph type="body" sz="half" idx="1"/>
          </p:nvPr>
        </p:nvSpPr>
        <p:spPr>
          <a:xfrm>
            <a:off x="697319" y="2365528"/>
            <a:ext cx="6172201" cy="48736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800"/>
            </a:pPr>
            <a:r>
              <a:rPr dirty="0" err="1"/>
              <a:t>Voorbeeld</a:t>
            </a:r>
            <a:r>
              <a:rPr dirty="0"/>
              <a:t> met:</a:t>
            </a:r>
          </a:p>
          <a:p>
            <a:pPr marL="571500" indent="-571500">
              <a:buFontTx/>
              <a:buChar char="-"/>
              <a:defRPr sz="2800"/>
            </a:pPr>
            <a:r>
              <a:rPr dirty="0"/>
              <a:t>3500 kWh</a:t>
            </a:r>
          </a:p>
          <a:p>
            <a:pPr marL="571500" indent="-571500">
              <a:buFontTx/>
              <a:buChar char="-"/>
              <a:defRPr sz="2800"/>
            </a:pPr>
            <a:r>
              <a:rPr dirty="0"/>
              <a:t>1500m</a:t>
            </a:r>
            <a:r>
              <a:rPr baseline="30857" dirty="0"/>
              <a:t>3</a:t>
            </a:r>
            <a:r>
              <a:rPr dirty="0"/>
              <a:t> gas</a:t>
            </a:r>
          </a:p>
          <a:p>
            <a:pPr marL="571500" indent="-571500">
              <a:buFontTx/>
              <a:buChar char="-"/>
              <a:defRPr sz="2800"/>
            </a:pPr>
            <a:r>
              <a:rPr dirty="0"/>
              <a:t>20</a:t>
            </a:r>
            <a:r>
              <a:rPr lang="nl-NL" dirty="0"/>
              <a:t>23</a:t>
            </a:r>
            <a:r>
              <a:rPr dirty="0"/>
              <a:t> </a:t>
            </a:r>
            <a:endParaRPr lang="nl-NL" dirty="0"/>
          </a:p>
          <a:p>
            <a:pPr marL="571500" indent="-571500">
              <a:buFontTx/>
              <a:buChar char="-"/>
              <a:defRPr sz="2800"/>
            </a:pPr>
            <a:endParaRPr lang="nl-NL" dirty="0"/>
          </a:p>
          <a:p>
            <a:pPr marL="0" indent="0">
              <a:buNone/>
              <a:defRPr sz="2800"/>
            </a:pPr>
            <a:r>
              <a:rPr lang="nl-NL" dirty="0"/>
              <a:t>Geen rekening </a:t>
            </a:r>
          </a:p>
          <a:p>
            <a:pPr marL="0" indent="0">
              <a:buNone/>
              <a:defRPr sz="2800"/>
            </a:pPr>
            <a:r>
              <a:rPr lang="nl-NL" dirty="0"/>
              <a:t>gehouden met </a:t>
            </a:r>
          </a:p>
          <a:p>
            <a:pPr marL="0" indent="0">
              <a:buNone/>
              <a:defRPr sz="2800"/>
            </a:pPr>
            <a:r>
              <a:rPr lang="nl-NL" dirty="0"/>
              <a:t>energieplafond.</a:t>
            </a:r>
          </a:p>
          <a:p>
            <a:pPr marL="571500" indent="-571500">
              <a:buFontTx/>
              <a:buChar char="-"/>
              <a:defRPr sz="2800"/>
            </a:pPr>
            <a:endParaRPr dirty="0"/>
          </a:p>
        </p:txBody>
      </p:sp>
      <p:sp>
        <p:nvSpPr>
          <p:cNvPr id="148" name="Tijdelijke aanduiding voor datum 4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0CD6653-C62D-7D6E-CF91-A5323962C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873" y="1480847"/>
            <a:ext cx="7661240" cy="487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2768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el 1"/>
          <p:cNvSpPr txBox="1">
            <a:spLocks noGrp="1"/>
          </p:cNvSpPr>
          <p:nvPr>
            <p:ph type="title"/>
          </p:nvPr>
        </p:nvSpPr>
        <p:spPr>
          <a:xfrm>
            <a:off x="839787" y="771407"/>
            <a:ext cx="3932239" cy="709440"/>
          </a:xfrm>
          <a:prstGeom prst="rect">
            <a:avLst/>
          </a:prstGeom>
        </p:spPr>
        <p:txBody>
          <a:bodyPr/>
          <a:lstStyle/>
          <a:p>
            <a:r>
              <a:t>Energierekening</a:t>
            </a:r>
          </a:p>
        </p:txBody>
      </p:sp>
      <p:sp>
        <p:nvSpPr>
          <p:cNvPr id="147" name="Tijdelijke aanduiding voor tekst 3"/>
          <p:cNvSpPr txBox="1">
            <a:spLocks noGrp="1"/>
          </p:cNvSpPr>
          <p:nvPr>
            <p:ph type="body" sz="half" idx="1"/>
          </p:nvPr>
        </p:nvSpPr>
        <p:spPr>
          <a:xfrm>
            <a:off x="697319" y="2365528"/>
            <a:ext cx="6172201" cy="48736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800"/>
            </a:pPr>
            <a:r>
              <a:rPr dirty="0" err="1"/>
              <a:t>Voorbeeld</a:t>
            </a:r>
            <a:r>
              <a:rPr dirty="0"/>
              <a:t> met:</a:t>
            </a:r>
          </a:p>
          <a:p>
            <a:pPr marL="571500" indent="-571500">
              <a:buFontTx/>
              <a:buChar char="-"/>
              <a:defRPr sz="2800"/>
            </a:pPr>
            <a:r>
              <a:rPr dirty="0"/>
              <a:t>3500 kWh</a:t>
            </a:r>
          </a:p>
          <a:p>
            <a:pPr marL="571500" indent="-571500">
              <a:buFontTx/>
              <a:buChar char="-"/>
              <a:defRPr sz="2800"/>
            </a:pPr>
            <a:r>
              <a:rPr dirty="0"/>
              <a:t>1500m</a:t>
            </a:r>
            <a:r>
              <a:rPr baseline="30857" dirty="0"/>
              <a:t>3</a:t>
            </a:r>
            <a:r>
              <a:rPr dirty="0"/>
              <a:t> gas</a:t>
            </a:r>
          </a:p>
          <a:p>
            <a:pPr marL="571500" indent="-571500">
              <a:buFontTx/>
              <a:buChar char="-"/>
              <a:defRPr sz="2800"/>
            </a:pPr>
            <a:r>
              <a:rPr dirty="0"/>
              <a:t>20</a:t>
            </a:r>
            <a:r>
              <a:rPr lang="nl-NL" dirty="0"/>
              <a:t>23</a:t>
            </a:r>
            <a:r>
              <a:rPr dirty="0"/>
              <a:t> </a:t>
            </a:r>
            <a:endParaRPr lang="nl-NL" dirty="0"/>
          </a:p>
          <a:p>
            <a:pPr marL="571500" indent="-571500">
              <a:buFontTx/>
              <a:buChar char="-"/>
              <a:defRPr sz="2800"/>
            </a:pPr>
            <a:endParaRPr lang="nl-NL" dirty="0"/>
          </a:p>
          <a:p>
            <a:pPr marL="0" indent="0">
              <a:buNone/>
              <a:defRPr sz="2800"/>
            </a:pPr>
            <a:r>
              <a:rPr lang="nl-NL" dirty="0"/>
              <a:t>Geen rekening gehouden </a:t>
            </a:r>
          </a:p>
          <a:p>
            <a:pPr marL="0" indent="0">
              <a:buNone/>
              <a:defRPr sz="2800"/>
            </a:pPr>
            <a:r>
              <a:rPr lang="nl-NL" dirty="0"/>
              <a:t>met energieplafond.</a:t>
            </a:r>
          </a:p>
          <a:p>
            <a:pPr marL="571500" indent="-571500">
              <a:buFontTx/>
              <a:buChar char="-"/>
              <a:defRPr sz="2800"/>
            </a:pPr>
            <a:endParaRPr dirty="0"/>
          </a:p>
        </p:txBody>
      </p:sp>
      <p:sp>
        <p:nvSpPr>
          <p:cNvPr id="148" name="Tijdelijke aanduiding voor datum 4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F5FAFA8-78E3-834B-FDAC-864771CE8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126" y="1480847"/>
            <a:ext cx="6789092" cy="48736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6D40CC-C8DA-7E00-3328-8427399A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033462"/>
          </a:xfrm>
        </p:spPr>
        <p:txBody>
          <a:bodyPr>
            <a:normAutofit/>
          </a:bodyPr>
          <a:lstStyle/>
          <a:p>
            <a:r>
              <a:rPr lang="nl-NL" sz="4800" dirty="0"/>
              <a:t>Wist u dat: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50DB3C8-148A-9B22-607D-87D17DED6F0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831850" y="3305175"/>
            <a:ext cx="10515600" cy="2784475"/>
          </a:xfrm>
        </p:spPr>
        <p:txBody>
          <a:bodyPr/>
          <a:lstStyle/>
          <a:p>
            <a:r>
              <a:rPr lang="nl-NL" dirty="0"/>
              <a:t>Afbouw salderingsregeling; wat zal het worden en wanneer?</a:t>
            </a:r>
          </a:p>
          <a:p>
            <a:endParaRPr lang="nl-NL" dirty="0"/>
          </a:p>
          <a:p>
            <a:r>
              <a:rPr lang="nl-NL" dirty="0"/>
              <a:t>Gekleurde zonnepanelen in de praktijk.</a:t>
            </a:r>
          </a:p>
          <a:p>
            <a:endParaRPr lang="nl-NL" dirty="0"/>
          </a:p>
          <a:p>
            <a:r>
              <a:rPr lang="nl-NL" dirty="0"/>
              <a:t>Presentaties terugkijken op NunspeetEnergie.nl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518612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DAE7CAD-FF01-A74A-1155-5C2E39643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425"/>
            <a:ext cx="11965960" cy="561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6930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EE4928AD-7488-9AEC-48D5-2DFC24309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5" y="1581149"/>
            <a:ext cx="798195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4116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8460C-6E7C-8308-A690-ED8CEE4C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338138"/>
            <a:ext cx="10515600" cy="4251324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43D879-F606-7116-22CA-E1D5111FECA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667126" y="6247607"/>
            <a:ext cx="9756774" cy="1476374"/>
          </a:xfrm>
        </p:spPr>
        <p:txBody>
          <a:bodyPr/>
          <a:lstStyle/>
          <a:p>
            <a:r>
              <a:rPr lang="nl-NL" dirty="0"/>
              <a:t>Dank u voor uw aandacht!</a:t>
            </a:r>
          </a:p>
        </p:txBody>
      </p:sp>
      <p:pic>
        <p:nvPicPr>
          <p:cNvPr id="7" name="Afbeelding 6" descr="Afbeelding met lucht, buiten, gebouw&#10;&#10;Automatisch gegenereerde beschrijving">
            <a:extLst>
              <a:ext uri="{FF2B5EF4-FFF2-40B4-BE49-F238E27FC236}">
                <a16:creationId xmlns:a16="http://schemas.microsoft.com/office/drawing/2014/main" id="{DAA58FD7-0AE6-9FD8-C577-CE6D30CFCD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619917"/>
            <a:ext cx="5445125" cy="5352257"/>
          </a:xfrm>
          <a:prstGeom prst="rect">
            <a:avLst/>
          </a:prstGeom>
        </p:spPr>
      </p:pic>
      <p:pic>
        <p:nvPicPr>
          <p:cNvPr id="9" name="Afbeelding 8" descr="Afbeelding met buiten, lucht, weg, grond&#10;&#10;Automatisch gegenereerde beschrijving">
            <a:extLst>
              <a:ext uri="{FF2B5EF4-FFF2-40B4-BE49-F238E27FC236}">
                <a16:creationId xmlns:a16="http://schemas.microsoft.com/office/drawing/2014/main" id="{95DD2E7F-6D5A-E692-7AFF-C0BAEAFDD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25" y="610393"/>
            <a:ext cx="4994275" cy="535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5757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el 1"/>
          <p:cNvSpPr txBox="1">
            <a:spLocks noGrp="1"/>
          </p:cNvSpPr>
          <p:nvPr>
            <p:ph type="title"/>
          </p:nvPr>
        </p:nvSpPr>
        <p:spPr>
          <a:xfrm>
            <a:off x="838199" y="1437775"/>
            <a:ext cx="10515601" cy="1901282"/>
          </a:xfrm>
          <a:prstGeom prst="rect">
            <a:avLst/>
          </a:prstGeom>
        </p:spPr>
        <p:txBody>
          <a:bodyPr/>
          <a:lstStyle/>
          <a:p>
            <a:pPr>
              <a:defRPr sz="4000"/>
            </a:pPr>
            <a:r>
              <a:rPr dirty="0" err="1"/>
              <a:t>Energietarieven</a:t>
            </a:r>
            <a:r>
              <a:rPr dirty="0"/>
              <a:t> 2023</a:t>
            </a:r>
            <a:br>
              <a:rPr dirty="0"/>
            </a:br>
            <a:br>
              <a:rPr dirty="0"/>
            </a:br>
            <a:r>
              <a:rPr lang="nl-NL" sz="3200" dirty="0"/>
              <a:t>N</a:t>
            </a:r>
            <a:r>
              <a:rPr sz="3200" dirty="0" err="1"/>
              <a:t>ader</a:t>
            </a:r>
            <a:r>
              <a:rPr sz="3200" dirty="0"/>
              <a:t> </a:t>
            </a:r>
            <a:r>
              <a:rPr sz="3200" dirty="0" err="1"/>
              <a:t>bekeken</a:t>
            </a:r>
            <a:r>
              <a:rPr sz="3200" dirty="0"/>
              <a:t> </a:t>
            </a:r>
          </a:p>
        </p:txBody>
      </p:sp>
      <p:sp>
        <p:nvSpPr>
          <p:cNvPr id="114" name="Subtitel 2"/>
          <p:cNvSpPr txBox="1">
            <a:spLocks noGrp="1"/>
          </p:cNvSpPr>
          <p:nvPr>
            <p:ph type="body" sz="quarter" idx="1"/>
          </p:nvPr>
        </p:nvSpPr>
        <p:spPr>
          <a:xfrm>
            <a:off x="831850" y="5091025"/>
            <a:ext cx="10515600" cy="985925"/>
          </a:xfrm>
          <a:prstGeom prst="rect">
            <a:avLst/>
          </a:prstGeom>
        </p:spPr>
        <p:txBody>
          <a:bodyPr/>
          <a:lstStyle/>
          <a:p>
            <a:r>
              <a:t>Piet de Zwarte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itel 14"/>
          <p:cNvSpPr txBox="1">
            <a:spLocks noGrp="1"/>
          </p:cNvSpPr>
          <p:nvPr>
            <p:ph type="title"/>
          </p:nvPr>
        </p:nvSpPr>
        <p:spPr>
          <a:xfrm>
            <a:off x="689864" y="1405091"/>
            <a:ext cx="10515601" cy="150018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4800"/>
            </a:pPr>
            <a:r>
              <a:rPr dirty="0" err="1"/>
              <a:t>Energietarieven</a:t>
            </a:r>
            <a:r>
              <a:rPr dirty="0"/>
              <a:t> 2023</a:t>
            </a:r>
            <a:br>
              <a:rPr dirty="0"/>
            </a:br>
            <a:br>
              <a:rPr lang="nl-NL" dirty="0"/>
            </a:br>
            <a:br>
              <a:rPr lang="nl-NL" dirty="0"/>
            </a:br>
            <a:r>
              <a:rPr lang="nl-NL" sz="4000" dirty="0"/>
              <a:t>Vergelijking 2021, 2022 , 2023.</a:t>
            </a:r>
            <a:endParaRPr sz="4000" dirty="0"/>
          </a:p>
        </p:txBody>
      </p:sp>
      <p:sp>
        <p:nvSpPr>
          <p:cNvPr id="121" name="Subtitel 15"/>
          <p:cNvSpPr txBox="1">
            <a:spLocks noGrp="1"/>
          </p:cNvSpPr>
          <p:nvPr>
            <p:ph type="body" sz="quarter" idx="1"/>
          </p:nvPr>
        </p:nvSpPr>
        <p:spPr>
          <a:xfrm flipV="1">
            <a:off x="-372174" y="7096125"/>
            <a:ext cx="10515601" cy="12700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342900" indent="-342900">
              <a:lnSpc>
                <a:spcPct val="100000"/>
              </a:lnSpc>
              <a:buSzPct val="100000"/>
              <a:buChar char="-"/>
            </a:pPr>
            <a:endParaRPr dirty="0"/>
          </a:p>
        </p:txBody>
      </p:sp>
      <p:sp>
        <p:nvSpPr>
          <p:cNvPr id="122" name="Tijdelijke aanduiding voor datum 4"/>
          <p:cNvSpPr txBox="1"/>
          <p:nvPr/>
        </p:nvSpPr>
        <p:spPr>
          <a:xfrm>
            <a:off x="1971153" y="6471657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1026" name="Picture 2" descr="Afbeeldingsresultaat voor logo greenchoice">
            <a:extLst>
              <a:ext uri="{FF2B5EF4-FFF2-40B4-BE49-F238E27FC236}">
                <a16:creationId xmlns:a16="http://schemas.microsoft.com/office/drawing/2014/main" id="{A8CDF601-E121-C803-7B63-990897C34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4274558"/>
            <a:ext cx="212407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Mijn Liander Consumenten en Kleinzakelijk | Liander">
            <a:extLst>
              <a:ext uri="{FF2B5EF4-FFF2-40B4-BE49-F238E27FC236}">
                <a16:creationId xmlns:a16="http://schemas.microsoft.com/office/drawing/2014/main" id="{E40166CE-C794-56A3-15E5-2A22134EC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2" y="4465058"/>
            <a:ext cx="27813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itel 1"/>
          <p:cNvSpPr txBox="1">
            <a:spLocks noGrp="1"/>
          </p:cNvSpPr>
          <p:nvPr>
            <p:ph type="title"/>
          </p:nvPr>
        </p:nvSpPr>
        <p:spPr>
          <a:xfrm>
            <a:off x="838199" y="839359"/>
            <a:ext cx="10515601" cy="129034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nl-NL" sz="3600" dirty="0"/>
              <a:t>Waaruit bestaat de energierekening</a:t>
            </a:r>
            <a:endParaRPr sz="3600" dirty="0"/>
          </a:p>
        </p:txBody>
      </p:sp>
      <p:sp>
        <p:nvSpPr>
          <p:cNvPr id="117" name="Tijdelijke aanduiding voor inhoud 2"/>
          <p:cNvSpPr txBox="1">
            <a:spLocks noGrp="1"/>
          </p:cNvSpPr>
          <p:nvPr>
            <p:ph type="body" idx="1"/>
          </p:nvPr>
        </p:nvSpPr>
        <p:spPr>
          <a:xfrm>
            <a:off x="1363448" y="2686050"/>
            <a:ext cx="10515601" cy="317956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400">
                <a:solidFill>
                  <a:srgbClr val="000000"/>
                </a:solidFill>
              </a:defRPr>
            </a:pPr>
            <a:r>
              <a:rPr lang="nl-NL" sz="1800" u="sng" dirty="0"/>
              <a:t>Elektriciteit</a:t>
            </a:r>
            <a:r>
              <a:rPr lang="nl-NL" sz="1800" dirty="0"/>
              <a:t>				</a:t>
            </a:r>
            <a:r>
              <a:rPr lang="nl-NL" sz="1800" u="sng" dirty="0"/>
              <a:t>Gas</a:t>
            </a:r>
            <a:r>
              <a:rPr sz="1800" u="sng" dirty="0"/>
              <a:t>  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endParaRPr lang="nl-NL" dirty="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nl-NL" dirty="0"/>
              <a:t>Netbeheerskosten				Netbeheerskosten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nl-NL" dirty="0"/>
              <a:t>Levering					Levering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nl-NL" dirty="0"/>
              <a:t>Energiebelasting				Energiebelasting</a:t>
            </a:r>
            <a:endParaRPr dirty="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nl-NL" dirty="0"/>
              <a:t>Opslag Duurzame Energie ( ODE)		Opslag Duurzame Energie (ODE)</a:t>
            </a:r>
            <a:endParaRPr dirty="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lang="nl-NL" dirty="0"/>
              <a:t>BTW					BTW</a:t>
            </a:r>
            <a:endParaRPr dirty="0"/>
          </a:p>
          <a:p>
            <a:pPr>
              <a:defRPr sz="1400">
                <a:solidFill>
                  <a:srgbClr val="000000"/>
                </a:solidFill>
              </a:defRPr>
            </a:pPr>
            <a:endParaRPr dirty="0"/>
          </a:p>
          <a:p>
            <a:pPr>
              <a:defRPr sz="1400">
                <a:solidFill>
                  <a:srgbClr val="000000"/>
                </a:solidFill>
              </a:defRPr>
            </a:pPr>
            <a:r>
              <a:rPr dirty="0"/>
              <a:t> </a:t>
            </a:r>
          </a:p>
          <a:p>
            <a:pPr>
              <a:defRPr sz="1400">
                <a:solidFill>
                  <a:srgbClr val="000000"/>
                </a:solidFill>
              </a:defRPr>
            </a:pPr>
            <a:endParaRPr dirty="0"/>
          </a:p>
          <a:p>
            <a:pPr>
              <a:defRPr sz="1400">
                <a:solidFill>
                  <a:srgbClr val="000000"/>
                </a:solidFill>
              </a:defRPr>
            </a:pPr>
            <a:endParaRPr dirty="0"/>
          </a:p>
        </p:txBody>
      </p:sp>
      <p:sp>
        <p:nvSpPr>
          <p:cNvPr id="118" name="Tijdelijke aanduiding voor datum 12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tel 6"/>
          <p:cNvSpPr txBox="1">
            <a:spLocks noGrp="1"/>
          </p:cNvSpPr>
          <p:nvPr>
            <p:ph type="title"/>
          </p:nvPr>
        </p:nvSpPr>
        <p:spPr>
          <a:xfrm>
            <a:off x="825725" y="471262"/>
            <a:ext cx="3932238" cy="1600201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86968">
              <a:defRPr sz="2134"/>
            </a:pPr>
            <a:r>
              <a:rPr sz="3298" dirty="0" err="1"/>
              <a:t>Netbeheerkosten</a:t>
            </a:r>
            <a:r>
              <a:rPr sz="3298" dirty="0"/>
              <a:t> 2021-2023</a:t>
            </a:r>
            <a:r>
              <a:rPr lang="nl-NL" sz="3298" dirty="0"/>
              <a:t>,</a:t>
            </a:r>
            <a:br>
              <a:rPr dirty="0"/>
            </a:br>
            <a:br>
              <a:rPr dirty="0"/>
            </a:br>
            <a:endParaRPr dirty="0"/>
          </a:p>
        </p:txBody>
      </p:sp>
      <p:pic>
        <p:nvPicPr>
          <p:cNvPr id="125" name="Afbeelding 7" descr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275" y="307973"/>
            <a:ext cx="6286500" cy="6026152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Text Placeholder 3"/>
          <p:cNvSpPr txBox="1">
            <a:spLocks noGrp="1"/>
          </p:cNvSpPr>
          <p:nvPr>
            <p:ph type="body" sz="half" idx="1"/>
          </p:nvPr>
        </p:nvSpPr>
        <p:spPr>
          <a:xfrm>
            <a:off x="837942" y="1985847"/>
            <a:ext cx="6172201" cy="48736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300"/>
            </a:pPr>
            <a:r>
              <a:rPr dirty="0" err="1"/>
              <a:t>Verschil</a:t>
            </a:r>
            <a:r>
              <a:rPr dirty="0"/>
              <a:t> 2021 </a:t>
            </a:r>
            <a:r>
              <a:rPr lang="nl-NL" dirty="0"/>
              <a:t>/ 2022</a:t>
            </a:r>
            <a:endParaRPr dirty="0"/>
          </a:p>
          <a:p>
            <a:pPr marL="571500" indent="-571500">
              <a:buFontTx/>
              <a:buChar char="-"/>
              <a:defRPr sz="2300"/>
            </a:pPr>
            <a:r>
              <a:rPr dirty="0" err="1"/>
              <a:t>Elektriciteit</a:t>
            </a:r>
            <a:r>
              <a:rPr dirty="0"/>
              <a:t>: </a:t>
            </a:r>
            <a:r>
              <a:rPr lang="nl-NL" dirty="0"/>
              <a:t>	</a:t>
            </a:r>
            <a:r>
              <a:rPr dirty="0"/>
              <a:t>+ € 1,50</a:t>
            </a:r>
          </a:p>
          <a:p>
            <a:pPr marL="571500" indent="-571500">
              <a:buFontTx/>
              <a:buChar char="-"/>
              <a:defRPr sz="2300"/>
            </a:pPr>
            <a:r>
              <a:rPr dirty="0"/>
              <a:t>Gas: </a:t>
            </a:r>
            <a:r>
              <a:rPr lang="nl-NL" dirty="0"/>
              <a:t>		 </a:t>
            </a:r>
            <a:r>
              <a:rPr dirty="0"/>
              <a:t>- € 2,16</a:t>
            </a:r>
          </a:p>
          <a:p>
            <a:pPr marL="571500" indent="-571500">
              <a:buFontTx/>
              <a:buChar char="-"/>
              <a:defRPr sz="2300"/>
            </a:pPr>
            <a:endParaRPr dirty="0"/>
          </a:p>
          <a:p>
            <a:pPr marL="0" indent="0">
              <a:buSzTx/>
              <a:buNone/>
              <a:defRPr sz="2300"/>
            </a:pPr>
            <a:r>
              <a:rPr dirty="0" err="1"/>
              <a:t>Verschil</a:t>
            </a:r>
            <a:r>
              <a:rPr dirty="0"/>
              <a:t> 2022 </a:t>
            </a:r>
            <a:r>
              <a:rPr lang="nl-NL" dirty="0"/>
              <a:t>/</a:t>
            </a:r>
            <a:r>
              <a:rPr dirty="0"/>
              <a:t> 2023</a:t>
            </a:r>
          </a:p>
          <a:p>
            <a:pPr marL="0" indent="0">
              <a:buNone/>
              <a:defRPr sz="2300"/>
            </a:pPr>
            <a:r>
              <a:rPr lang="nl-NL" dirty="0"/>
              <a:t>	</a:t>
            </a:r>
          </a:p>
          <a:p>
            <a:pPr marL="0" indent="0">
              <a:buNone/>
              <a:defRPr sz="2300"/>
            </a:pPr>
            <a:r>
              <a:rPr lang="nl-NL" dirty="0"/>
              <a:t>-	</a:t>
            </a:r>
            <a:r>
              <a:rPr dirty="0" err="1"/>
              <a:t>Elektriciteit</a:t>
            </a:r>
            <a:r>
              <a:rPr dirty="0"/>
              <a:t>: </a:t>
            </a:r>
            <a:r>
              <a:rPr lang="nl-NL" dirty="0"/>
              <a:t>	</a:t>
            </a:r>
            <a:r>
              <a:rPr dirty="0"/>
              <a:t>+ € 70,71</a:t>
            </a:r>
            <a:endParaRPr lang="nl-NL" dirty="0"/>
          </a:p>
          <a:p>
            <a:pPr marL="0" indent="0">
              <a:buNone/>
              <a:defRPr sz="2300"/>
            </a:pPr>
            <a:r>
              <a:rPr lang="nl-NL" dirty="0"/>
              <a:t>-	</a:t>
            </a:r>
            <a:r>
              <a:rPr dirty="0"/>
              <a:t>Gas: </a:t>
            </a:r>
            <a:r>
              <a:rPr lang="nl-NL" dirty="0"/>
              <a:t>		</a:t>
            </a:r>
            <a:r>
              <a:rPr dirty="0"/>
              <a:t>+ € 25,27</a:t>
            </a:r>
          </a:p>
          <a:p>
            <a:pPr marL="571500" indent="-571500">
              <a:buFontTx/>
              <a:buChar char="-"/>
              <a:defRPr sz="2300"/>
            </a:pPr>
            <a:endParaRPr lang="nl-NL" dirty="0"/>
          </a:p>
          <a:p>
            <a:pPr marL="571500" indent="-571500">
              <a:buFontTx/>
              <a:buChar char="-"/>
              <a:defRPr sz="2300"/>
            </a:pPr>
            <a:r>
              <a:rPr dirty="0" err="1"/>
              <a:t>Totaal</a:t>
            </a:r>
            <a:r>
              <a:rPr dirty="0"/>
              <a:t>: </a:t>
            </a:r>
            <a:r>
              <a:rPr lang="nl-NL" dirty="0"/>
              <a:t>			</a:t>
            </a:r>
            <a:r>
              <a:rPr dirty="0"/>
              <a:t>+ € 96,-</a:t>
            </a:r>
          </a:p>
        </p:txBody>
      </p:sp>
      <p:sp>
        <p:nvSpPr>
          <p:cNvPr id="127" name="Tijdelijke aanduiding voor datum 3"/>
          <p:cNvSpPr txBox="1"/>
          <p:nvPr/>
        </p:nvSpPr>
        <p:spPr>
          <a:xfrm>
            <a:off x="1141478" y="6493149"/>
            <a:ext cx="2628901" cy="153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>
              <a:spcBef>
                <a:spcPts val="600"/>
              </a:spcBef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el 1"/>
          <p:cNvSpPr txBox="1">
            <a:spLocks noGrp="1"/>
          </p:cNvSpPr>
          <p:nvPr>
            <p:ph type="title"/>
          </p:nvPr>
        </p:nvSpPr>
        <p:spPr>
          <a:xfrm>
            <a:off x="811663" y="780632"/>
            <a:ext cx="3932238" cy="1600201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</a:lstStyle>
          <a:p>
            <a:r>
              <a:rPr dirty="0"/>
              <a:t> </a:t>
            </a:r>
            <a:r>
              <a:rPr dirty="0" err="1"/>
              <a:t>Teruggaaf</a:t>
            </a:r>
            <a:r>
              <a:rPr dirty="0"/>
              <a:t> </a:t>
            </a:r>
            <a:r>
              <a:rPr dirty="0" err="1"/>
              <a:t>Energiebelasting</a:t>
            </a:r>
            <a:endParaRPr dirty="0"/>
          </a:p>
        </p:txBody>
      </p:sp>
      <p:sp>
        <p:nvSpPr>
          <p:cNvPr id="130" name="Tijdelijke aanduiding voor tekst 3"/>
          <p:cNvSpPr txBox="1">
            <a:spLocks noGrp="1"/>
          </p:cNvSpPr>
          <p:nvPr>
            <p:ph type="body" sz="half" idx="1"/>
          </p:nvPr>
        </p:nvSpPr>
        <p:spPr>
          <a:xfrm>
            <a:off x="950440" y="4812366"/>
            <a:ext cx="6172201" cy="48736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Verschil 2021-2022: + € 266,-</a:t>
            </a:r>
          </a:p>
          <a:p>
            <a:pPr marL="0" indent="0">
              <a:buSzTx/>
              <a:buNone/>
            </a:pPr>
            <a:r>
              <a:t>Verschil 2022-2023: - € 188,-</a:t>
            </a:r>
          </a:p>
        </p:txBody>
      </p:sp>
      <p:sp>
        <p:nvSpPr>
          <p:cNvPr id="131" name="Tijdelijke aanduiding voor datum 4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132" name="Afbeelding 9" descr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417" y="136575"/>
            <a:ext cx="6482558" cy="44885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el 1"/>
          <p:cNvSpPr txBox="1">
            <a:spLocks noGrp="1"/>
          </p:cNvSpPr>
          <p:nvPr>
            <p:ph type="title"/>
          </p:nvPr>
        </p:nvSpPr>
        <p:spPr>
          <a:xfrm>
            <a:off x="770838" y="813141"/>
            <a:ext cx="4644809" cy="71398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Elektriciteit</a:t>
            </a:r>
            <a:r>
              <a:rPr dirty="0"/>
              <a:t>/</a:t>
            </a:r>
            <a:r>
              <a:rPr dirty="0" err="1"/>
              <a:t>verschil</a:t>
            </a:r>
            <a:endParaRPr dirty="0"/>
          </a:p>
        </p:txBody>
      </p:sp>
      <p:sp>
        <p:nvSpPr>
          <p:cNvPr id="135" name="Tijdelijke aanduiding voor tekst 3"/>
          <p:cNvSpPr txBox="1">
            <a:spLocks noGrp="1"/>
          </p:cNvSpPr>
          <p:nvPr>
            <p:ph type="body" sz="half" idx="1"/>
          </p:nvPr>
        </p:nvSpPr>
        <p:spPr>
          <a:xfrm>
            <a:off x="767630" y="2432022"/>
            <a:ext cx="4389038" cy="527028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400"/>
            </a:pPr>
            <a:r>
              <a:rPr dirty="0" err="1"/>
              <a:t>Kosten</a:t>
            </a:r>
            <a:r>
              <a:rPr dirty="0"/>
              <a:t> per kWh</a:t>
            </a:r>
          </a:p>
          <a:p>
            <a:pPr marL="0" indent="0">
              <a:buSzTx/>
              <a:buNone/>
              <a:defRPr sz="2400"/>
            </a:pPr>
            <a:r>
              <a:rPr dirty="0"/>
              <a:t>BTW: 21% vs 9%</a:t>
            </a:r>
            <a:endParaRPr lang="nl-NL" dirty="0"/>
          </a:p>
          <a:p>
            <a:pPr marL="0" indent="0">
              <a:buSzTx/>
              <a:buNone/>
              <a:defRPr sz="2400"/>
            </a:pPr>
            <a:r>
              <a:rPr dirty="0"/>
              <a:t> </a:t>
            </a:r>
            <a:r>
              <a:rPr dirty="0" err="1"/>
              <a:t>Opslag</a:t>
            </a:r>
            <a:r>
              <a:rPr dirty="0"/>
              <a:t> </a:t>
            </a:r>
            <a:r>
              <a:rPr dirty="0" err="1"/>
              <a:t>Duurzame</a:t>
            </a:r>
            <a:r>
              <a:rPr dirty="0"/>
              <a:t> Energie</a:t>
            </a:r>
          </a:p>
          <a:p>
            <a:pPr marL="0" indent="0">
              <a:buSzTx/>
              <a:buNone/>
              <a:defRPr sz="2400"/>
            </a:pPr>
            <a:r>
              <a:rPr dirty="0" err="1"/>
              <a:t>Stijging</a:t>
            </a:r>
            <a:r>
              <a:rPr dirty="0"/>
              <a:t> </a:t>
            </a:r>
            <a:r>
              <a:rPr dirty="0" err="1"/>
              <a:t>energiebelasting</a:t>
            </a:r>
            <a:r>
              <a:rPr dirty="0"/>
              <a:t> 2023</a:t>
            </a:r>
          </a:p>
        </p:txBody>
      </p:sp>
      <p:sp>
        <p:nvSpPr>
          <p:cNvPr id="136" name="Tijdelijke aanduiding voor datum 4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27CF56D-9CB7-D576-1C6A-0383D45DC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860" y="1527121"/>
            <a:ext cx="7326331" cy="434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4773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el 1"/>
          <p:cNvSpPr txBox="1">
            <a:spLocks noGrp="1"/>
          </p:cNvSpPr>
          <p:nvPr>
            <p:ph type="title"/>
          </p:nvPr>
        </p:nvSpPr>
        <p:spPr>
          <a:xfrm>
            <a:off x="770838" y="813141"/>
            <a:ext cx="4644809" cy="71398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Elektriciteit</a:t>
            </a:r>
            <a:r>
              <a:rPr dirty="0"/>
              <a:t>/</a:t>
            </a:r>
            <a:r>
              <a:rPr dirty="0" err="1"/>
              <a:t>verschil</a:t>
            </a:r>
            <a:endParaRPr dirty="0"/>
          </a:p>
        </p:txBody>
      </p:sp>
      <p:sp>
        <p:nvSpPr>
          <p:cNvPr id="135" name="Tijdelijke aanduiding voor tekst 3"/>
          <p:cNvSpPr txBox="1">
            <a:spLocks noGrp="1"/>
          </p:cNvSpPr>
          <p:nvPr>
            <p:ph type="body" sz="half" idx="1"/>
          </p:nvPr>
        </p:nvSpPr>
        <p:spPr>
          <a:xfrm>
            <a:off x="767630" y="2432022"/>
            <a:ext cx="4389038" cy="527028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2400"/>
            </a:pPr>
            <a:r>
              <a:rPr dirty="0" err="1"/>
              <a:t>Kosten</a:t>
            </a:r>
            <a:r>
              <a:rPr dirty="0"/>
              <a:t> per kWh</a:t>
            </a:r>
          </a:p>
          <a:p>
            <a:pPr marL="0" indent="0">
              <a:buSzTx/>
              <a:buNone/>
              <a:defRPr sz="2400"/>
            </a:pPr>
            <a:r>
              <a:rPr dirty="0"/>
              <a:t>BTW: 21% vs 9%</a:t>
            </a:r>
            <a:endParaRPr lang="nl-NL" dirty="0"/>
          </a:p>
          <a:p>
            <a:pPr marL="0" indent="0">
              <a:buSzTx/>
              <a:buNone/>
              <a:defRPr sz="2400"/>
            </a:pPr>
            <a:r>
              <a:rPr dirty="0"/>
              <a:t> </a:t>
            </a:r>
            <a:r>
              <a:rPr dirty="0" err="1"/>
              <a:t>Opslag</a:t>
            </a:r>
            <a:r>
              <a:rPr dirty="0"/>
              <a:t> </a:t>
            </a:r>
            <a:r>
              <a:rPr dirty="0" err="1"/>
              <a:t>Duurzame</a:t>
            </a:r>
            <a:r>
              <a:rPr dirty="0"/>
              <a:t> Energie</a:t>
            </a:r>
          </a:p>
          <a:p>
            <a:pPr marL="0" indent="0">
              <a:buSzTx/>
              <a:buNone/>
              <a:defRPr sz="2400"/>
            </a:pPr>
            <a:r>
              <a:rPr dirty="0" err="1"/>
              <a:t>Stijging</a:t>
            </a:r>
            <a:r>
              <a:rPr dirty="0"/>
              <a:t> </a:t>
            </a:r>
            <a:r>
              <a:rPr dirty="0" err="1"/>
              <a:t>energiebelasting</a:t>
            </a:r>
            <a:r>
              <a:rPr dirty="0"/>
              <a:t> 2023</a:t>
            </a:r>
          </a:p>
        </p:txBody>
      </p:sp>
      <p:sp>
        <p:nvSpPr>
          <p:cNvPr id="136" name="Tijdelijke aanduiding voor datum 4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137" name="Afbeelding 12" descr="Afbeelding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597231"/>
            <a:ext cx="7429221" cy="44476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el 1"/>
          <p:cNvSpPr txBox="1">
            <a:spLocks noGrp="1"/>
          </p:cNvSpPr>
          <p:nvPr>
            <p:ph type="title"/>
          </p:nvPr>
        </p:nvSpPr>
        <p:spPr>
          <a:xfrm>
            <a:off x="839787" y="879366"/>
            <a:ext cx="3932239" cy="713979"/>
          </a:xfrm>
          <a:prstGeom prst="rect">
            <a:avLst/>
          </a:prstGeom>
        </p:spPr>
        <p:txBody>
          <a:bodyPr/>
          <a:lstStyle/>
          <a:p>
            <a:r>
              <a:t>Gas / verschil</a:t>
            </a:r>
          </a:p>
        </p:txBody>
      </p:sp>
      <p:sp>
        <p:nvSpPr>
          <p:cNvPr id="141" name="Tijdelijke aanduiding voor tekst 3"/>
          <p:cNvSpPr txBox="1">
            <a:spLocks noGrp="1"/>
          </p:cNvSpPr>
          <p:nvPr>
            <p:ph type="body" sz="half" idx="1"/>
          </p:nvPr>
        </p:nvSpPr>
        <p:spPr>
          <a:xfrm>
            <a:off x="767630" y="2556442"/>
            <a:ext cx="6172201" cy="4873626"/>
          </a:xfrm>
          <a:prstGeom prst="rect">
            <a:avLst/>
          </a:prstGeom>
        </p:spPr>
        <p:txBody>
          <a:bodyPr/>
          <a:lstStyle/>
          <a:p>
            <a:pPr marL="280736" indent="-280736">
              <a:buFontTx/>
              <a:defRPr sz="2800"/>
            </a:pPr>
            <a:r>
              <a:rPr dirty="0" err="1"/>
              <a:t>Kosten</a:t>
            </a:r>
            <a:r>
              <a:rPr dirty="0"/>
              <a:t> per m</a:t>
            </a:r>
            <a:r>
              <a:rPr baseline="30857" dirty="0"/>
              <a:t>3</a:t>
            </a:r>
          </a:p>
          <a:p>
            <a:pPr marL="280736" indent="-280736">
              <a:buFontTx/>
              <a:defRPr sz="2800"/>
            </a:pPr>
            <a:r>
              <a:rPr dirty="0"/>
              <a:t>BTW: 21% </a:t>
            </a:r>
            <a:r>
              <a:rPr lang="nl-NL" dirty="0"/>
              <a:t>/</a:t>
            </a:r>
            <a:r>
              <a:rPr dirty="0"/>
              <a:t> 9%</a:t>
            </a:r>
          </a:p>
          <a:p>
            <a:pPr marL="280736" indent="-280736">
              <a:buFontTx/>
              <a:defRPr sz="2800"/>
            </a:pPr>
            <a:r>
              <a:rPr lang="nl-NL" dirty="0"/>
              <a:t>ODE</a:t>
            </a:r>
            <a:endParaRPr dirty="0"/>
          </a:p>
          <a:p>
            <a:pPr marL="280736" indent="-280736">
              <a:buFontTx/>
              <a:defRPr sz="2800"/>
            </a:pPr>
            <a:r>
              <a:rPr dirty="0" err="1"/>
              <a:t>Stijging</a:t>
            </a:r>
            <a:r>
              <a:rPr dirty="0"/>
              <a:t> </a:t>
            </a:r>
            <a:endParaRPr lang="nl-NL" dirty="0"/>
          </a:p>
          <a:p>
            <a:pPr marL="0" indent="0">
              <a:buNone/>
              <a:defRPr sz="2800"/>
            </a:pPr>
            <a:r>
              <a:rPr dirty="0" err="1"/>
              <a:t>energiebelasting</a:t>
            </a:r>
            <a:r>
              <a:rPr dirty="0"/>
              <a:t> 2023</a:t>
            </a:r>
          </a:p>
        </p:txBody>
      </p:sp>
      <p:sp>
        <p:nvSpPr>
          <p:cNvPr id="142" name="Tijdelijke aanduiding voor datum 4"/>
          <p:cNvSpPr txBox="1"/>
          <p:nvPr/>
        </p:nvSpPr>
        <p:spPr>
          <a:xfrm>
            <a:off x="550862" y="6584156"/>
            <a:ext cx="262890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000">
                <a:solidFill>
                  <a:srgbClr val="A6A6A6">
                    <a:alpha val="80000"/>
                  </a:srgbClr>
                </a:solidFill>
              </a:defRPr>
            </a:lvl1pPr>
          </a:lstStyle>
          <a:p>
            <a:r>
              <a:t>Woensdag 25 januari 2023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2154F5F-5875-6F1B-47DC-C3967DC2A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552" y="1593345"/>
            <a:ext cx="7277747" cy="446140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Kantoorthema">
  <a:themeElements>
    <a:clrScheme name="Kantoor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Kantoor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ckwell"/>
            <a:ea typeface="Rockwell"/>
            <a:cs typeface="Rockwell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ckwell"/>
            <a:ea typeface="Rockwell"/>
            <a:cs typeface="Rockwell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Kantoor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ckwell"/>
            <a:ea typeface="Rockwell"/>
            <a:cs typeface="Rockwell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Rockwell"/>
            <a:ea typeface="Rockwell"/>
            <a:cs typeface="Rockwell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363</Words>
  <Application>Microsoft Office PowerPoint</Application>
  <PresentationFormat>Breedbeeld</PresentationFormat>
  <Paragraphs>98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Arial</vt:lpstr>
      <vt:lpstr>Calibri</vt:lpstr>
      <vt:lpstr>Rockwell</vt:lpstr>
      <vt:lpstr>Rockwell Bold</vt:lpstr>
      <vt:lpstr>Kantoorthema</vt:lpstr>
      <vt:lpstr>       Energiecafe</vt:lpstr>
      <vt:lpstr>Energietarieven 2023  Nader bekeken </vt:lpstr>
      <vt:lpstr>Energietarieven 2023   Vergelijking 2021, 2022 , 2023.</vt:lpstr>
      <vt:lpstr>Waaruit bestaat de energierekening</vt:lpstr>
      <vt:lpstr>Netbeheerkosten 2021-2023,  </vt:lpstr>
      <vt:lpstr> Teruggaaf Energiebelasting</vt:lpstr>
      <vt:lpstr>Elektriciteit/verschil</vt:lpstr>
      <vt:lpstr>Elektriciteit/verschil</vt:lpstr>
      <vt:lpstr>Gas / verschil</vt:lpstr>
      <vt:lpstr>Gas / verschil</vt:lpstr>
      <vt:lpstr>Energierekening</vt:lpstr>
      <vt:lpstr>Energierekening</vt:lpstr>
      <vt:lpstr>Wist u dat: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Energietarieven 2023  nader bekeken </dc:title>
  <cp:lastModifiedBy>Piet de Zwarte</cp:lastModifiedBy>
  <cp:revision>23</cp:revision>
  <cp:lastPrinted>2023-01-24T19:32:56Z</cp:lastPrinted>
  <dcterms:modified xsi:type="dcterms:W3CDTF">2023-01-24T19:41:34Z</dcterms:modified>
</cp:coreProperties>
</file>