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4" r:id="rId2"/>
    <p:sldId id="256" r:id="rId3"/>
    <p:sldId id="258" r:id="rId4"/>
    <p:sldId id="257" r:id="rId5"/>
    <p:sldId id="259" r:id="rId6"/>
    <p:sldId id="260" r:id="rId7"/>
    <p:sldId id="267" r:id="rId8"/>
    <p:sldId id="261" r:id="rId9"/>
    <p:sldId id="262" r:id="rId10"/>
    <p:sldId id="268" r:id="rId11"/>
    <p:sldId id="269" r:id="rId12"/>
    <p:sldId id="263" r:id="rId13"/>
    <p:sldId id="272" r:id="rId14"/>
    <p:sldId id="270" r:id="rId15"/>
    <p:sldId id="271" r:id="rId16"/>
    <p:sldId id="273" r:id="rId17"/>
  </p:sldIdLst>
  <p:sldSz cx="12192000" cy="6858000"/>
  <p:notesSz cx="6858000" cy="9525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524375"/>
            <a:ext cx="5029200" cy="42862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Afbeelding 7" descr="Afbeelding 7"/>
          <p:cNvPicPr>
            <a:picLocks noChangeAspect="1"/>
          </p:cNvPicPr>
          <p:nvPr/>
        </p:nvPicPr>
        <p:blipFill>
          <a:blip r:embed="rId4"/>
          <a:srcRect t="8401" b="29994"/>
          <a:stretch>
            <a:fillRect/>
          </a:stretch>
        </p:blipFill>
        <p:spPr>
          <a:xfrm>
            <a:off x="1059873" y="-1"/>
            <a:ext cx="1113212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6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ockwell Bold"/>
                <a:ea typeface="Rockwell Bold"/>
                <a:cs typeface="Rockwell Bold"/>
                <a:sym typeface="Rockwell Bold"/>
              </a:defRPr>
            </a:lvl1pPr>
            <a:lvl2pPr marL="0" indent="457200">
              <a:buSzTx/>
              <a:buFontTx/>
              <a:buNone/>
              <a:defRPr sz="2400">
                <a:latin typeface="Rockwell Bold"/>
                <a:ea typeface="Rockwell Bold"/>
                <a:cs typeface="Rockwell Bold"/>
                <a:sym typeface="Rockwell Bold"/>
              </a:defRPr>
            </a:lvl2pPr>
            <a:lvl3pPr marL="0" indent="914400">
              <a:buSzTx/>
              <a:buFontTx/>
              <a:buNone/>
              <a:defRPr sz="2400">
                <a:latin typeface="Rockwell Bold"/>
                <a:ea typeface="Rockwell Bold"/>
                <a:cs typeface="Rockwell Bold"/>
                <a:sym typeface="Rockwell Bold"/>
              </a:defRPr>
            </a:lvl3pPr>
            <a:lvl4pPr marL="0" indent="1371600">
              <a:buSzTx/>
              <a:buFontTx/>
              <a:buNone/>
              <a:defRPr sz="2400">
                <a:latin typeface="Rockwell Bold"/>
                <a:ea typeface="Rockwell Bold"/>
                <a:cs typeface="Rockwell Bold"/>
                <a:sym typeface="Rockwell Bold"/>
              </a:defRPr>
            </a:lvl4pPr>
            <a:lvl5pPr marL="0" indent="1828800">
              <a:buSzTx/>
              <a:buFontTx/>
              <a:buNone/>
              <a:defRPr sz="2400">
                <a:latin typeface="Rockwell Bold"/>
                <a:ea typeface="Rockwell Bold"/>
                <a:cs typeface="Rockwell Bold"/>
                <a:sym typeface="Rockwell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0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Rockwell Bold"/>
                <a:ea typeface="Rockwell Bold"/>
                <a:cs typeface="Rockwell Bold"/>
                <a:sym typeface="Rockwell Bold"/>
              </a:defRPr>
            </a:pPr>
            <a:endParaRPr/>
          </a:p>
        </p:txBody>
      </p:sp>
      <p:sp>
        <p:nvSpPr>
          <p:cNvPr id="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1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fbeelding 6" descr="Afbeelding 6"/>
          <p:cNvPicPr>
            <a:picLocks noChangeAspect="1"/>
          </p:cNvPicPr>
          <p:nvPr/>
        </p:nvPicPr>
        <p:blipFill>
          <a:blip r:embed="rId2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Afbeelding 7" descr="Afbeelding 7"/>
          <p:cNvPicPr>
            <a:picLocks noChangeAspect="1"/>
          </p:cNvPicPr>
          <p:nvPr/>
        </p:nvPicPr>
        <p:blipFill>
          <a:blip r:embed="rId3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02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Afbeelding 6"/>
          <p:cNvPicPr>
            <a:picLocks noChangeAspect="1"/>
          </p:cNvPicPr>
          <p:nvPr/>
        </p:nvPicPr>
        <p:blipFill>
          <a:blip r:embed="rId10"/>
          <a:srcRect b="12879"/>
          <a:stretch>
            <a:fillRect/>
          </a:stretch>
        </p:blipFill>
        <p:spPr>
          <a:xfrm>
            <a:off x="4320073" y="-1"/>
            <a:ext cx="78719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7" descr="Afbeelding 7"/>
          <p:cNvPicPr>
            <a:picLocks noChangeAspect="1"/>
          </p:cNvPicPr>
          <p:nvPr/>
        </p:nvPicPr>
        <p:blipFill>
          <a:blip r:embed="rId11"/>
          <a:srcRect t="62221" r="66003"/>
          <a:stretch>
            <a:fillRect/>
          </a:stretch>
        </p:blipFill>
        <p:spPr>
          <a:xfrm>
            <a:off x="220057" y="6014809"/>
            <a:ext cx="592741" cy="71405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70768" y="6419547"/>
            <a:ext cx="283033" cy="23873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21"/>
          <p:cNvSpPr txBox="1">
            <a:spLocks noGrp="1"/>
          </p:cNvSpPr>
          <p:nvPr>
            <p:ph type="title"/>
          </p:nvPr>
        </p:nvSpPr>
        <p:spPr>
          <a:xfrm>
            <a:off x="1905000" y="194470"/>
            <a:ext cx="4457700" cy="105330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dirty="0"/>
              <a:t>       </a:t>
            </a:r>
            <a:r>
              <a:rPr lang="nl-NL" dirty="0" err="1"/>
              <a:t>Energiecafe</a:t>
            </a:r>
            <a:endParaRPr dirty="0"/>
          </a:p>
        </p:txBody>
      </p:sp>
      <p:sp>
        <p:nvSpPr>
          <p:cNvPr id="155" name="Vragen aan :…"/>
          <p:cNvSpPr txBox="1"/>
          <p:nvPr/>
        </p:nvSpPr>
        <p:spPr>
          <a:xfrm>
            <a:off x="628648" y="3266462"/>
            <a:ext cx="608647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/>
            </a:pPr>
            <a:endParaRPr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1B4674-3FE8-5EE7-A8C4-A7529A02C2FF}"/>
              </a:ext>
            </a:extLst>
          </p:cNvPr>
          <p:cNvSpPr txBox="1"/>
          <p:nvPr/>
        </p:nvSpPr>
        <p:spPr>
          <a:xfrm>
            <a:off x="2019300" y="1558409"/>
            <a:ext cx="7277100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2400" dirty="0"/>
              <a:t>Van harte welkom</a:t>
            </a:r>
          </a:p>
          <a:p>
            <a:endParaRPr lang="nl-NL" sz="2400" dirty="0"/>
          </a:p>
          <a:p>
            <a:r>
              <a:rPr lang="nl-NL" sz="2400" dirty="0"/>
              <a:t>Programma:</a:t>
            </a:r>
          </a:p>
          <a:p>
            <a:endParaRPr lang="nl-NL" sz="2400" dirty="0"/>
          </a:p>
          <a:p>
            <a:r>
              <a:rPr lang="nl-NL" dirty="0"/>
              <a:t>20.00 uur  Energietarieven nader bekeken 	Piet de Zwarte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20.20 uur  </a:t>
            </a:r>
            <a:r>
              <a:rPr lang="nl-NL" dirty="0" err="1"/>
              <a:t>Solyx</a:t>
            </a:r>
            <a:r>
              <a:rPr lang="nl-NL" dirty="0"/>
              <a:t> Wateraccu 		Emma Snaak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20.50 uur  Borg, de slimme waterbatterij 	Joost </a:t>
            </a:r>
            <a:r>
              <a:rPr lang="nl-NL" dirty="0" err="1"/>
              <a:t>Spanjer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21.20 uur  Vragen, discussie, drankje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el 1"/>
          <p:cNvSpPr txBox="1">
            <a:spLocks noGrp="1"/>
          </p:cNvSpPr>
          <p:nvPr>
            <p:ph type="title"/>
          </p:nvPr>
        </p:nvSpPr>
        <p:spPr>
          <a:xfrm>
            <a:off x="839787" y="879366"/>
            <a:ext cx="3932239" cy="713979"/>
          </a:xfrm>
          <a:prstGeom prst="rect">
            <a:avLst/>
          </a:prstGeom>
        </p:spPr>
        <p:txBody>
          <a:bodyPr/>
          <a:lstStyle/>
          <a:p>
            <a:r>
              <a:t>Gas / verschil</a:t>
            </a:r>
          </a:p>
        </p:txBody>
      </p:sp>
      <p:sp>
        <p:nvSpPr>
          <p:cNvPr id="141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767630" y="2556442"/>
            <a:ext cx="6172201" cy="4873626"/>
          </a:xfrm>
          <a:prstGeom prst="rect">
            <a:avLst/>
          </a:prstGeom>
        </p:spPr>
        <p:txBody>
          <a:bodyPr/>
          <a:lstStyle/>
          <a:p>
            <a:pPr marL="280736" indent="-280736">
              <a:buFontTx/>
              <a:defRPr sz="2800"/>
            </a:pPr>
            <a:r>
              <a:rPr dirty="0" err="1"/>
              <a:t>Kosten</a:t>
            </a:r>
            <a:r>
              <a:rPr dirty="0"/>
              <a:t> per m</a:t>
            </a:r>
            <a:r>
              <a:rPr baseline="30857" dirty="0"/>
              <a:t>3</a:t>
            </a:r>
          </a:p>
          <a:p>
            <a:pPr marL="280736" indent="-280736">
              <a:buFontTx/>
              <a:defRPr sz="2800"/>
            </a:pPr>
            <a:r>
              <a:rPr dirty="0"/>
              <a:t>BTW: 21% </a:t>
            </a:r>
            <a:r>
              <a:rPr lang="nl-NL" dirty="0"/>
              <a:t>/</a:t>
            </a:r>
            <a:r>
              <a:rPr dirty="0"/>
              <a:t> 9%</a:t>
            </a:r>
          </a:p>
          <a:p>
            <a:pPr marL="280736" indent="-280736">
              <a:buFontTx/>
              <a:defRPr sz="2800"/>
            </a:pPr>
            <a:r>
              <a:rPr lang="nl-NL" dirty="0"/>
              <a:t>ODE</a:t>
            </a:r>
            <a:endParaRPr dirty="0"/>
          </a:p>
          <a:p>
            <a:pPr marL="280736" indent="-280736">
              <a:buFontTx/>
              <a:defRPr sz="2800"/>
            </a:pPr>
            <a:r>
              <a:rPr dirty="0" err="1"/>
              <a:t>Stijging</a:t>
            </a:r>
            <a:r>
              <a:rPr dirty="0"/>
              <a:t> </a:t>
            </a:r>
            <a:endParaRPr lang="nl-NL" dirty="0"/>
          </a:p>
          <a:p>
            <a:pPr marL="0" indent="0">
              <a:buNone/>
              <a:defRPr sz="2800"/>
            </a:pPr>
            <a:r>
              <a:rPr dirty="0" err="1"/>
              <a:t>energiebelasting</a:t>
            </a:r>
            <a:r>
              <a:rPr dirty="0"/>
              <a:t> 2023</a:t>
            </a:r>
          </a:p>
        </p:txBody>
      </p:sp>
      <p:sp>
        <p:nvSpPr>
          <p:cNvPr id="142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144" name="Afbeelding 8" descr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6" y="1593345"/>
            <a:ext cx="7171050" cy="43026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390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el 1"/>
          <p:cNvSpPr txBox="1">
            <a:spLocks noGrp="1"/>
          </p:cNvSpPr>
          <p:nvPr>
            <p:ph type="title"/>
          </p:nvPr>
        </p:nvSpPr>
        <p:spPr>
          <a:xfrm>
            <a:off x="839787" y="771407"/>
            <a:ext cx="3932239" cy="709440"/>
          </a:xfrm>
          <a:prstGeom prst="rect">
            <a:avLst/>
          </a:prstGeom>
        </p:spPr>
        <p:txBody>
          <a:bodyPr/>
          <a:lstStyle/>
          <a:p>
            <a:r>
              <a:t>Energierekening</a:t>
            </a:r>
          </a:p>
        </p:txBody>
      </p:sp>
      <p:sp>
        <p:nvSpPr>
          <p:cNvPr id="147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697319" y="2365528"/>
            <a:ext cx="6172201" cy="48736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rPr dirty="0" err="1"/>
              <a:t>Voorbeeld</a:t>
            </a:r>
            <a:r>
              <a:rPr dirty="0"/>
              <a:t> met:</a:t>
            </a:r>
          </a:p>
          <a:p>
            <a:pPr marL="571500" indent="-571500">
              <a:buFontTx/>
              <a:buChar char="-"/>
              <a:defRPr sz="2800"/>
            </a:pPr>
            <a:r>
              <a:rPr dirty="0"/>
              <a:t>3500 kWh</a:t>
            </a:r>
          </a:p>
          <a:p>
            <a:pPr marL="571500" indent="-571500">
              <a:buFontTx/>
              <a:buChar char="-"/>
              <a:defRPr sz="2800"/>
            </a:pPr>
            <a:r>
              <a:rPr dirty="0"/>
              <a:t>1500m</a:t>
            </a:r>
            <a:r>
              <a:rPr baseline="30857" dirty="0"/>
              <a:t>3</a:t>
            </a:r>
            <a:r>
              <a:rPr dirty="0"/>
              <a:t> gas</a:t>
            </a:r>
          </a:p>
          <a:p>
            <a:pPr marL="571500" indent="-571500">
              <a:buFontTx/>
              <a:buChar char="-"/>
              <a:defRPr sz="2800"/>
            </a:pPr>
            <a:r>
              <a:rPr dirty="0"/>
              <a:t>20</a:t>
            </a:r>
            <a:r>
              <a:rPr lang="nl-NL" dirty="0"/>
              <a:t>23</a:t>
            </a:r>
            <a:r>
              <a:rPr dirty="0"/>
              <a:t> </a:t>
            </a:r>
            <a:endParaRPr lang="nl-NL" dirty="0"/>
          </a:p>
          <a:p>
            <a:pPr marL="571500" indent="-571500">
              <a:buFontTx/>
              <a:buChar char="-"/>
              <a:defRPr sz="2800"/>
            </a:pPr>
            <a:endParaRPr lang="nl-NL" dirty="0"/>
          </a:p>
          <a:p>
            <a:pPr marL="0" indent="0">
              <a:buNone/>
              <a:defRPr sz="2800"/>
            </a:pPr>
            <a:r>
              <a:rPr lang="nl-NL" dirty="0"/>
              <a:t>Geen rekening </a:t>
            </a:r>
          </a:p>
          <a:p>
            <a:pPr marL="0" indent="0">
              <a:buNone/>
              <a:defRPr sz="2800"/>
            </a:pPr>
            <a:r>
              <a:rPr lang="nl-NL" dirty="0"/>
              <a:t>gehouden met </a:t>
            </a:r>
          </a:p>
          <a:p>
            <a:pPr marL="0" indent="0">
              <a:buNone/>
              <a:defRPr sz="2800"/>
            </a:pPr>
            <a:r>
              <a:rPr lang="nl-NL" dirty="0"/>
              <a:t>energieplafond.</a:t>
            </a:r>
          </a:p>
          <a:p>
            <a:pPr marL="571500" indent="-571500">
              <a:buFontTx/>
              <a:buChar char="-"/>
              <a:defRPr sz="2800"/>
            </a:pPr>
            <a:endParaRPr dirty="0"/>
          </a:p>
        </p:txBody>
      </p:sp>
      <p:sp>
        <p:nvSpPr>
          <p:cNvPr id="148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CD6653-C62D-7D6E-CF91-A5323962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73" y="1480847"/>
            <a:ext cx="7661240" cy="4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76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el 1"/>
          <p:cNvSpPr txBox="1">
            <a:spLocks noGrp="1"/>
          </p:cNvSpPr>
          <p:nvPr>
            <p:ph type="title"/>
          </p:nvPr>
        </p:nvSpPr>
        <p:spPr>
          <a:xfrm>
            <a:off x="839787" y="771407"/>
            <a:ext cx="3932239" cy="709440"/>
          </a:xfrm>
          <a:prstGeom prst="rect">
            <a:avLst/>
          </a:prstGeom>
        </p:spPr>
        <p:txBody>
          <a:bodyPr/>
          <a:lstStyle/>
          <a:p>
            <a:r>
              <a:t>Energierekening</a:t>
            </a:r>
          </a:p>
        </p:txBody>
      </p:sp>
      <p:sp>
        <p:nvSpPr>
          <p:cNvPr id="147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697319" y="2365528"/>
            <a:ext cx="6172201" cy="48736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rPr dirty="0" err="1"/>
              <a:t>Voorbeeld</a:t>
            </a:r>
            <a:r>
              <a:rPr dirty="0"/>
              <a:t> met:</a:t>
            </a:r>
          </a:p>
          <a:p>
            <a:pPr marL="571500" indent="-571500">
              <a:buFontTx/>
              <a:buChar char="-"/>
              <a:defRPr sz="2800"/>
            </a:pPr>
            <a:r>
              <a:rPr dirty="0"/>
              <a:t>3500 kWh</a:t>
            </a:r>
          </a:p>
          <a:p>
            <a:pPr marL="571500" indent="-571500">
              <a:buFontTx/>
              <a:buChar char="-"/>
              <a:defRPr sz="2800"/>
            </a:pPr>
            <a:r>
              <a:rPr dirty="0"/>
              <a:t>1500m</a:t>
            </a:r>
            <a:r>
              <a:rPr baseline="30857" dirty="0"/>
              <a:t>3</a:t>
            </a:r>
            <a:r>
              <a:rPr dirty="0"/>
              <a:t> gas</a:t>
            </a:r>
          </a:p>
          <a:p>
            <a:pPr marL="571500" indent="-571500">
              <a:buFontTx/>
              <a:buChar char="-"/>
              <a:defRPr sz="2800"/>
            </a:pPr>
            <a:r>
              <a:rPr dirty="0"/>
              <a:t>20</a:t>
            </a:r>
            <a:r>
              <a:rPr lang="nl-NL" dirty="0"/>
              <a:t>23</a:t>
            </a:r>
            <a:r>
              <a:rPr dirty="0"/>
              <a:t> </a:t>
            </a:r>
            <a:endParaRPr lang="nl-NL" dirty="0"/>
          </a:p>
          <a:p>
            <a:pPr marL="571500" indent="-571500">
              <a:buFontTx/>
              <a:buChar char="-"/>
              <a:defRPr sz="2800"/>
            </a:pPr>
            <a:endParaRPr lang="nl-NL" dirty="0"/>
          </a:p>
          <a:p>
            <a:pPr marL="0" indent="0">
              <a:buNone/>
              <a:defRPr sz="2800"/>
            </a:pPr>
            <a:r>
              <a:rPr lang="nl-NL" dirty="0"/>
              <a:t>Geen rekening gehouden </a:t>
            </a:r>
          </a:p>
          <a:p>
            <a:pPr marL="0" indent="0">
              <a:buNone/>
              <a:defRPr sz="2800"/>
            </a:pPr>
            <a:r>
              <a:rPr lang="nl-NL" dirty="0"/>
              <a:t>met energieplafond.</a:t>
            </a:r>
          </a:p>
          <a:p>
            <a:pPr marL="571500" indent="-571500">
              <a:buFontTx/>
              <a:buChar char="-"/>
              <a:defRPr sz="2800"/>
            </a:pPr>
            <a:endParaRPr dirty="0"/>
          </a:p>
        </p:txBody>
      </p:sp>
      <p:sp>
        <p:nvSpPr>
          <p:cNvPr id="148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5FAFA8-78E3-834B-FDAC-864771CE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126" y="1480847"/>
            <a:ext cx="6789092" cy="4873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D40CC-C8DA-7E00-3328-8427399A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33462"/>
          </a:xfrm>
        </p:spPr>
        <p:txBody>
          <a:bodyPr>
            <a:normAutofit/>
          </a:bodyPr>
          <a:lstStyle/>
          <a:p>
            <a:r>
              <a:rPr lang="nl-NL" sz="4800" dirty="0"/>
              <a:t>Wist u dat: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0DB3C8-148A-9B22-607D-87D17DED6F0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1850" y="3305175"/>
            <a:ext cx="10515600" cy="2784475"/>
          </a:xfrm>
        </p:spPr>
        <p:txBody>
          <a:bodyPr/>
          <a:lstStyle/>
          <a:p>
            <a:r>
              <a:rPr lang="nl-NL" dirty="0"/>
              <a:t>Afbouw salderingsregeling; wat zal het worden en wanneer?</a:t>
            </a:r>
          </a:p>
          <a:p>
            <a:endParaRPr lang="nl-NL" dirty="0"/>
          </a:p>
          <a:p>
            <a:r>
              <a:rPr lang="nl-NL" dirty="0"/>
              <a:t>Gekleurde zonnepanelen in de praktijk.</a:t>
            </a:r>
          </a:p>
          <a:p>
            <a:endParaRPr lang="nl-NL" dirty="0"/>
          </a:p>
          <a:p>
            <a:r>
              <a:rPr lang="nl-NL" dirty="0"/>
              <a:t>Presentaties terugkijken op NunspeetEnergie.nl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1861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AE7CAD-FF01-A74A-1155-5C2E3964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425"/>
            <a:ext cx="11965960" cy="56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693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4928AD-7488-9AEC-48D5-2DFC2430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581149"/>
            <a:ext cx="79819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11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8460C-6E7C-8308-A690-ED8CEE4C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38138"/>
            <a:ext cx="10515600" cy="425132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3D879-F606-7116-22CA-E1D5111FECA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67126" y="6247607"/>
            <a:ext cx="9756774" cy="1476374"/>
          </a:xfrm>
        </p:spPr>
        <p:txBody>
          <a:bodyPr/>
          <a:lstStyle/>
          <a:p>
            <a:r>
              <a:rPr lang="nl-NL" dirty="0"/>
              <a:t>Dank u voor uw aandacht!</a:t>
            </a:r>
          </a:p>
        </p:txBody>
      </p:sp>
      <p:pic>
        <p:nvPicPr>
          <p:cNvPr id="7" name="Afbeelding 6" descr="Afbeelding met lucht, buiten, gebouw&#10;&#10;Automatisch gegenereerde beschrijving">
            <a:extLst>
              <a:ext uri="{FF2B5EF4-FFF2-40B4-BE49-F238E27FC236}">
                <a16:creationId xmlns:a16="http://schemas.microsoft.com/office/drawing/2014/main" id="{DAA58FD7-0AE6-9FD8-C577-CE6D30CFC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19917"/>
            <a:ext cx="5445125" cy="5352257"/>
          </a:xfrm>
          <a:prstGeom prst="rect">
            <a:avLst/>
          </a:prstGeom>
        </p:spPr>
      </p:pic>
      <p:pic>
        <p:nvPicPr>
          <p:cNvPr id="9" name="Afbeelding 8" descr="Afbeelding met buiten, lucht, weg, grond&#10;&#10;Automatisch gegenereerde beschrijving">
            <a:extLst>
              <a:ext uri="{FF2B5EF4-FFF2-40B4-BE49-F238E27FC236}">
                <a16:creationId xmlns:a16="http://schemas.microsoft.com/office/drawing/2014/main" id="{95DD2E7F-6D5A-E692-7AFF-C0BAEAFDD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610393"/>
            <a:ext cx="4994275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575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el 1"/>
          <p:cNvSpPr txBox="1">
            <a:spLocks noGrp="1"/>
          </p:cNvSpPr>
          <p:nvPr>
            <p:ph type="title"/>
          </p:nvPr>
        </p:nvSpPr>
        <p:spPr>
          <a:xfrm>
            <a:off x="838199" y="1437775"/>
            <a:ext cx="10515601" cy="190128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dirty="0" err="1"/>
              <a:t>Energietarieven</a:t>
            </a:r>
            <a:r>
              <a:rPr dirty="0"/>
              <a:t> 2023</a:t>
            </a:r>
            <a:br>
              <a:rPr dirty="0"/>
            </a:br>
            <a:br>
              <a:rPr dirty="0"/>
            </a:br>
            <a:r>
              <a:rPr lang="nl-NL" sz="3200" dirty="0"/>
              <a:t>N</a:t>
            </a:r>
            <a:r>
              <a:rPr sz="3200" dirty="0" err="1"/>
              <a:t>ader</a:t>
            </a:r>
            <a:r>
              <a:rPr sz="3200" dirty="0"/>
              <a:t> </a:t>
            </a:r>
            <a:r>
              <a:rPr sz="3200" dirty="0" err="1"/>
              <a:t>bekeken</a:t>
            </a:r>
            <a:r>
              <a:rPr sz="3200" dirty="0"/>
              <a:t> </a:t>
            </a:r>
          </a:p>
        </p:txBody>
      </p:sp>
      <p:sp>
        <p:nvSpPr>
          <p:cNvPr id="114" name="Subtitel 2"/>
          <p:cNvSpPr txBox="1">
            <a:spLocks noGrp="1"/>
          </p:cNvSpPr>
          <p:nvPr>
            <p:ph type="body" sz="quarter" idx="1"/>
          </p:nvPr>
        </p:nvSpPr>
        <p:spPr>
          <a:xfrm>
            <a:off x="831850" y="5091025"/>
            <a:ext cx="10515600" cy="985925"/>
          </a:xfrm>
          <a:prstGeom prst="rect">
            <a:avLst/>
          </a:prstGeom>
        </p:spPr>
        <p:txBody>
          <a:bodyPr/>
          <a:lstStyle/>
          <a:p>
            <a:r>
              <a:t>Piet de Zwarte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4"/>
          <p:cNvSpPr txBox="1">
            <a:spLocks noGrp="1"/>
          </p:cNvSpPr>
          <p:nvPr>
            <p:ph type="title"/>
          </p:nvPr>
        </p:nvSpPr>
        <p:spPr>
          <a:xfrm>
            <a:off x="689864" y="1405091"/>
            <a:ext cx="10515601" cy="15001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800"/>
            </a:pPr>
            <a:r>
              <a:rPr dirty="0" err="1"/>
              <a:t>Energietarieven</a:t>
            </a:r>
            <a:r>
              <a:rPr dirty="0"/>
              <a:t> 2023</a:t>
            </a:r>
            <a:br>
              <a:rPr dirty="0"/>
            </a:br>
            <a:br>
              <a:rPr lang="nl-NL" dirty="0"/>
            </a:br>
            <a:br>
              <a:rPr lang="nl-NL" dirty="0"/>
            </a:br>
            <a:r>
              <a:rPr lang="nl-NL" sz="4000" dirty="0"/>
              <a:t>Vergelijking 2021, 2022 , 2023.</a:t>
            </a:r>
            <a:endParaRPr sz="4000" dirty="0"/>
          </a:p>
        </p:txBody>
      </p:sp>
      <p:sp>
        <p:nvSpPr>
          <p:cNvPr id="121" name="Subtitel 15"/>
          <p:cNvSpPr txBox="1">
            <a:spLocks noGrp="1"/>
          </p:cNvSpPr>
          <p:nvPr>
            <p:ph type="body" sz="quarter" idx="1"/>
          </p:nvPr>
        </p:nvSpPr>
        <p:spPr>
          <a:xfrm flipV="1">
            <a:off x="-372174" y="7096125"/>
            <a:ext cx="10515601" cy="127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00000"/>
              </a:lnSpc>
              <a:buSzPct val="100000"/>
              <a:buChar char="-"/>
            </a:pPr>
            <a:endParaRPr dirty="0"/>
          </a:p>
        </p:txBody>
      </p:sp>
      <p:sp>
        <p:nvSpPr>
          <p:cNvPr id="122" name="Tijdelijke aanduiding voor datum 4"/>
          <p:cNvSpPr txBox="1"/>
          <p:nvPr/>
        </p:nvSpPr>
        <p:spPr>
          <a:xfrm>
            <a:off x="1971153" y="6471657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1026" name="Picture 2" descr="Afbeeldingsresultaat voor logo greenchoice">
            <a:extLst>
              <a:ext uri="{FF2B5EF4-FFF2-40B4-BE49-F238E27FC236}">
                <a16:creationId xmlns:a16="http://schemas.microsoft.com/office/drawing/2014/main" id="{A8CDF601-E121-C803-7B63-990897C3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274558"/>
            <a:ext cx="21240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jn Liander Consumenten en Kleinzakelijk | Liander">
            <a:extLst>
              <a:ext uri="{FF2B5EF4-FFF2-40B4-BE49-F238E27FC236}">
                <a16:creationId xmlns:a16="http://schemas.microsoft.com/office/drawing/2014/main" id="{E40166CE-C794-56A3-15E5-2A22134EC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4465058"/>
            <a:ext cx="2781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el 1"/>
          <p:cNvSpPr txBox="1">
            <a:spLocks noGrp="1"/>
          </p:cNvSpPr>
          <p:nvPr>
            <p:ph type="title"/>
          </p:nvPr>
        </p:nvSpPr>
        <p:spPr>
          <a:xfrm>
            <a:off x="838199" y="839359"/>
            <a:ext cx="10515601" cy="1290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 sz="3600" dirty="0"/>
              <a:t>Waaruit bestaat de energierekening</a:t>
            </a:r>
            <a:endParaRPr sz="3600" dirty="0"/>
          </a:p>
        </p:txBody>
      </p:sp>
      <p:sp>
        <p:nvSpPr>
          <p:cNvPr id="11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1363448" y="2686050"/>
            <a:ext cx="10515601" cy="31795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nl-NL" sz="1800" u="sng" dirty="0"/>
              <a:t>Elektriciteit</a:t>
            </a:r>
            <a:r>
              <a:rPr lang="nl-NL" sz="1800" dirty="0"/>
              <a:t>				</a:t>
            </a:r>
            <a:r>
              <a:rPr lang="nl-NL" sz="1800" u="sng" dirty="0"/>
              <a:t>Gas</a:t>
            </a:r>
            <a:r>
              <a:rPr sz="1800" u="sng" dirty="0"/>
              <a:t>  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endParaRPr lang="nl-NL" dirty="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nl-NL" dirty="0"/>
              <a:t>Netbeheerskosten				Netbeheerskosten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nl-NL" dirty="0"/>
              <a:t>Levering					Levering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nl-NL" dirty="0"/>
              <a:t>Energiebelasting				Energiebelasting</a:t>
            </a:r>
            <a:endParaRPr dirty="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nl-NL" dirty="0"/>
              <a:t>Opslag Duurzame Energie ( ODE)		Opslag Duurzame Energie (ODE)</a:t>
            </a:r>
            <a:endParaRPr dirty="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nl-NL" dirty="0"/>
              <a:t>BTW					BTW</a:t>
            </a:r>
            <a:endParaRPr dirty="0"/>
          </a:p>
          <a:p>
            <a:pPr>
              <a:defRPr sz="1400">
                <a:solidFill>
                  <a:srgbClr val="000000"/>
                </a:solidFill>
              </a:defRPr>
            </a:pPr>
            <a:endParaRPr dirty="0"/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dirty="0"/>
              <a:t> 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endParaRPr dirty="0"/>
          </a:p>
          <a:p>
            <a:pPr>
              <a:defRPr sz="14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118" name="Tijdelijke aanduiding voor datum 12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 6"/>
          <p:cNvSpPr txBox="1">
            <a:spLocks noGrp="1"/>
          </p:cNvSpPr>
          <p:nvPr>
            <p:ph type="title"/>
          </p:nvPr>
        </p:nvSpPr>
        <p:spPr>
          <a:xfrm>
            <a:off x="825725" y="471262"/>
            <a:ext cx="3932238" cy="16002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86968">
              <a:defRPr sz="2134"/>
            </a:pPr>
            <a:r>
              <a:rPr sz="3298" dirty="0" err="1"/>
              <a:t>Netbeheerkosten</a:t>
            </a:r>
            <a:r>
              <a:rPr sz="3298" dirty="0"/>
              <a:t> 2021-2023</a:t>
            </a:r>
            <a:r>
              <a:rPr lang="nl-NL" sz="3298" dirty="0"/>
              <a:t>,</a:t>
            </a:r>
            <a:br>
              <a:rPr dirty="0"/>
            </a:br>
            <a:br>
              <a:rPr dirty="0"/>
            </a:br>
            <a:endParaRPr dirty="0"/>
          </a:p>
        </p:txBody>
      </p:sp>
      <p:pic>
        <p:nvPicPr>
          <p:cNvPr id="125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5" y="307973"/>
            <a:ext cx="6286500" cy="602615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837942" y="1985847"/>
            <a:ext cx="6172201" cy="48736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300"/>
            </a:pPr>
            <a:r>
              <a:rPr dirty="0" err="1"/>
              <a:t>Verschil</a:t>
            </a:r>
            <a:r>
              <a:rPr dirty="0"/>
              <a:t> 2021 </a:t>
            </a:r>
            <a:r>
              <a:rPr lang="nl-NL" dirty="0"/>
              <a:t>/ 2022</a:t>
            </a:r>
            <a:endParaRPr dirty="0"/>
          </a:p>
          <a:p>
            <a:pPr marL="571500" indent="-571500">
              <a:buFontTx/>
              <a:buChar char="-"/>
              <a:defRPr sz="2300"/>
            </a:pPr>
            <a:r>
              <a:rPr dirty="0" err="1"/>
              <a:t>Elektriciteit</a:t>
            </a:r>
            <a:r>
              <a:rPr dirty="0"/>
              <a:t>: </a:t>
            </a:r>
            <a:r>
              <a:rPr lang="nl-NL" dirty="0"/>
              <a:t>	</a:t>
            </a:r>
            <a:r>
              <a:rPr dirty="0"/>
              <a:t>+ € 1,50</a:t>
            </a:r>
          </a:p>
          <a:p>
            <a:pPr marL="571500" indent="-571500">
              <a:buFontTx/>
              <a:buChar char="-"/>
              <a:defRPr sz="2300"/>
            </a:pPr>
            <a:r>
              <a:rPr dirty="0"/>
              <a:t>Gas: </a:t>
            </a:r>
            <a:r>
              <a:rPr lang="nl-NL" dirty="0"/>
              <a:t>		 </a:t>
            </a:r>
            <a:r>
              <a:rPr dirty="0"/>
              <a:t>- € 2,16</a:t>
            </a:r>
          </a:p>
          <a:p>
            <a:pPr marL="571500" indent="-571500">
              <a:buFontTx/>
              <a:buChar char="-"/>
              <a:defRPr sz="2300"/>
            </a:pPr>
            <a:endParaRPr dirty="0"/>
          </a:p>
          <a:p>
            <a:pPr marL="0" indent="0">
              <a:buSzTx/>
              <a:buNone/>
              <a:defRPr sz="2300"/>
            </a:pPr>
            <a:r>
              <a:rPr dirty="0" err="1"/>
              <a:t>Verschil</a:t>
            </a:r>
            <a:r>
              <a:rPr dirty="0"/>
              <a:t> 2022 </a:t>
            </a:r>
            <a:r>
              <a:rPr lang="nl-NL" dirty="0"/>
              <a:t>/</a:t>
            </a:r>
            <a:r>
              <a:rPr dirty="0"/>
              <a:t> 2023</a:t>
            </a:r>
          </a:p>
          <a:p>
            <a:pPr marL="0" indent="0">
              <a:buNone/>
              <a:defRPr sz="2300"/>
            </a:pPr>
            <a:r>
              <a:rPr lang="nl-NL" dirty="0"/>
              <a:t>	</a:t>
            </a:r>
          </a:p>
          <a:p>
            <a:pPr marL="0" indent="0">
              <a:buNone/>
              <a:defRPr sz="2300"/>
            </a:pPr>
            <a:r>
              <a:rPr lang="nl-NL" dirty="0"/>
              <a:t>-	</a:t>
            </a:r>
            <a:r>
              <a:rPr dirty="0" err="1"/>
              <a:t>Elektriciteit</a:t>
            </a:r>
            <a:r>
              <a:rPr dirty="0"/>
              <a:t>: </a:t>
            </a:r>
            <a:r>
              <a:rPr lang="nl-NL" dirty="0"/>
              <a:t>	</a:t>
            </a:r>
            <a:r>
              <a:rPr dirty="0"/>
              <a:t>+ € 70,71</a:t>
            </a:r>
            <a:endParaRPr lang="nl-NL" dirty="0"/>
          </a:p>
          <a:p>
            <a:pPr marL="0" indent="0">
              <a:buNone/>
              <a:defRPr sz="2300"/>
            </a:pPr>
            <a:r>
              <a:rPr lang="nl-NL" dirty="0"/>
              <a:t>-	</a:t>
            </a:r>
            <a:r>
              <a:rPr dirty="0"/>
              <a:t>Gas: </a:t>
            </a:r>
            <a:r>
              <a:rPr lang="nl-NL" dirty="0"/>
              <a:t>		</a:t>
            </a:r>
            <a:r>
              <a:rPr dirty="0"/>
              <a:t>+ € 25,27</a:t>
            </a:r>
          </a:p>
          <a:p>
            <a:pPr marL="571500" indent="-571500">
              <a:buFontTx/>
              <a:buChar char="-"/>
              <a:defRPr sz="2300"/>
            </a:pPr>
            <a:endParaRPr lang="nl-NL" dirty="0"/>
          </a:p>
          <a:p>
            <a:pPr marL="571500" indent="-571500">
              <a:buFontTx/>
              <a:buChar char="-"/>
              <a:defRPr sz="2300"/>
            </a:pPr>
            <a:r>
              <a:rPr dirty="0" err="1"/>
              <a:t>Totaal</a:t>
            </a:r>
            <a:r>
              <a:rPr dirty="0"/>
              <a:t>: </a:t>
            </a:r>
            <a:r>
              <a:rPr lang="nl-NL" dirty="0"/>
              <a:t>			</a:t>
            </a:r>
            <a:r>
              <a:rPr dirty="0"/>
              <a:t>+ € 96,-</a:t>
            </a:r>
          </a:p>
        </p:txBody>
      </p:sp>
      <p:sp>
        <p:nvSpPr>
          <p:cNvPr id="127" name="Tijdelijke aanduiding voor datum 3"/>
          <p:cNvSpPr txBox="1"/>
          <p:nvPr/>
        </p:nvSpPr>
        <p:spPr>
          <a:xfrm>
            <a:off x="1141478" y="6493149"/>
            <a:ext cx="2628901" cy="153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el 1"/>
          <p:cNvSpPr txBox="1">
            <a:spLocks noGrp="1"/>
          </p:cNvSpPr>
          <p:nvPr>
            <p:ph type="title"/>
          </p:nvPr>
        </p:nvSpPr>
        <p:spPr>
          <a:xfrm>
            <a:off x="811663" y="780632"/>
            <a:ext cx="3932238" cy="160020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dirty="0"/>
              <a:t> </a:t>
            </a:r>
            <a:r>
              <a:rPr dirty="0" err="1"/>
              <a:t>Teruggaaf</a:t>
            </a:r>
            <a:r>
              <a:rPr dirty="0"/>
              <a:t> </a:t>
            </a:r>
            <a:r>
              <a:rPr dirty="0" err="1"/>
              <a:t>Energiebelasting</a:t>
            </a:r>
            <a:endParaRPr dirty="0"/>
          </a:p>
        </p:txBody>
      </p:sp>
      <p:sp>
        <p:nvSpPr>
          <p:cNvPr id="130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950440" y="4812366"/>
            <a:ext cx="6172201" cy="48736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Verschil 2021-2022: + € 266,-</a:t>
            </a:r>
          </a:p>
          <a:p>
            <a:pPr marL="0" indent="0">
              <a:buSzTx/>
              <a:buNone/>
            </a:pPr>
            <a:r>
              <a:t>Verschil 2022-2023: - € 188,-</a:t>
            </a:r>
          </a:p>
        </p:txBody>
      </p:sp>
      <p:sp>
        <p:nvSpPr>
          <p:cNvPr id="131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132" name="Afbeelding 9" descr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17" y="136575"/>
            <a:ext cx="6482558" cy="4488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 1"/>
          <p:cNvSpPr txBox="1">
            <a:spLocks noGrp="1"/>
          </p:cNvSpPr>
          <p:nvPr>
            <p:ph type="title"/>
          </p:nvPr>
        </p:nvSpPr>
        <p:spPr>
          <a:xfrm>
            <a:off x="770838" y="813141"/>
            <a:ext cx="4644809" cy="71398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Elektriciteit</a:t>
            </a:r>
            <a:r>
              <a:rPr dirty="0"/>
              <a:t>/</a:t>
            </a:r>
            <a:r>
              <a:rPr dirty="0" err="1"/>
              <a:t>verschil</a:t>
            </a:r>
            <a:endParaRPr dirty="0"/>
          </a:p>
        </p:txBody>
      </p:sp>
      <p:sp>
        <p:nvSpPr>
          <p:cNvPr id="135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767630" y="2432022"/>
            <a:ext cx="4389038" cy="527028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rPr dirty="0" err="1"/>
              <a:t>Kosten</a:t>
            </a:r>
            <a:r>
              <a:rPr dirty="0"/>
              <a:t> per kWh</a:t>
            </a:r>
          </a:p>
          <a:p>
            <a:pPr marL="0" indent="0">
              <a:buSzTx/>
              <a:buNone/>
              <a:defRPr sz="2400"/>
            </a:pPr>
            <a:r>
              <a:rPr dirty="0"/>
              <a:t>BTW: 21% vs 9%</a:t>
            </a:r>
            <a:endParaRPr lang="nl-NL" dirty="0"/>
          </a:p>
          <a:p>
            <a:pPr marL="0" indent="0">
              <a:buSzTx/>
              <a:buNone/>
              <a:defRPr sz="2400"/>
            </a:pPr>
            <a:r>
              <a:rPr dirty="0"/>
              <a:t> </a:t>
            </a:r>
            <a:r>
              <a:rPr dirty="0" err="1"/>
              <a:t>Opslag</a:t>
            </a:r>
            <a:r>
              <a:rPr dirty="0"/>
              <a:t> </a:t>
            </a:r>
            <a:r>
              <a:rPr dirty="0" err="1"/>
              <a:t>Duurzame</a:t>
            </a:r>
            <a:r>
              <a:rPr dirty="0"/>
              <a:t> Energie</a:t>
            </a:r>
          </a:p>
          <a:p>
            <a:pPr marL="0" indent="0">
              <a:buSzTx/>
              <a:buNone/>
              <a:defRPr sz="2400"/>
            </a:pPr>
            <a:r>
              <a:rPr dirty="0" err="1"/>
              <a:t>Stijging</a:t>
            </a:r>
            <a:r>
              <a:rPr dirty="0"/>
              <a:t> </a:t>
            </a:r>
            <a:r>
              <a:rPr dirty="0" err="1"/>
              <a:t>energiebelasting</a:t>
            </a:r>
            <a:r>
              <a:rPr dirty="0"/>
              <a:t> 2023</a:t>
            </a:r>
          </a:p>
        </p:txBody>
      </p:sp>
      <p:sp>
        <p:nvSpPr>
          <p:cNvPr id="136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7CF56D-9CB7-D576-1C6A-0383D45D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60" y="1527121"/>
            <a:ext cx="7326331" cy="43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7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 1"/>
          <p:cNvSpPr txBox="1">
            <a:spLocks noGrp="1"/>
          </p:cNvSpPr>
          <p:nvPr>
            <p:ph type="title"/>
          </p:nvPr>
        </p:nvSpPr>
        <p:spPr>
          <a:xfrm>
            <a:off x="770838" y="813141"/>
            <a:ext cx="4644809" cy="71398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Elektriciteit</a:t>
            </a:r>
            <a:r>
              <a:rPr dirty="0"/>
              <a:t>/</a:t>
            </a:r>
            <a:r>
              <a:rPr dirty="0" err="1"/>
              <a:t>verschil</a:t>
            </a:r>
            <a:endParaRPr dirty="0"/>
          </a:p>
        </p:txBody>
      </p:sp>
      <p:sp>
        <p:nvSpPr>
          <p:cNvPr id="135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767630" y="2432022"/>
            <a:ext cx="4389038" cy="527028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rPr dirty="0" err="1"/>
              <a:t>Kosten</a:t>
            </a:r>
            <a:r>
              <a:rPr dirty="0"/>
              <a:t> per kWh</a:t>
            </a:r>
          </a:p>
          <a:p>
            <a:pPr marL="0" indent="0">
              <a:buSzTx/>
              <a:buNone/>
              <a:defRPr sz="2400"/>
            </a:pPr>
            <a:r>
              <a:rPr dirty="0"/>
              <a:t>BTW: 21% vs 9%</a:t>
            </a:r>
            <a:endParaRPr lang="nl-NL" dirty="0"/>
          </a:p>
          <a:p>
            <a:pPr marL="0" indent="0">
              <a:buSzTx/>
              <a:buNone/>
              <a:defRPr sz="2400"/>
            </a:pPr>
            <a:r>
              <a:rPr dirty="0"/>
              <a:t> </a:t>
            </a:r>
            <a:r>
              <a:rPr dirty="0" err="1"/>
              <a:t>Opslag</a:t>
            </a:r>
            <a:r>
              <a:rPr dirty="0"/>
              <a:t> </a:t>
            </a:r>
            <a:r>
              <a:rPr dirty="0" err="1"/>
              <a:t>Duurzame</a:t>
            </a:r>
            <a:r>
              <a:rPr dirty="0"/>
              <a:t> Energie</a:t>
            </a:r>
          </a:p>
          <a:p>
            <a:pPr marL="0" indent="0">
              <a:buSzTx/>
              <a:buNone/>
              <a:defRPr sz="2400"/>
            </a:pPr>
            <a:r>
              <a:rPr dirty="0" err="1"/>
              <a:t>Stijging</a:t>
            </a:r>
            <a:r>
              <a:rPr dirty="0"/>
              <a:t> </a:t>
            </a:r>
            <a:r>
              <a:rPr dirty="0" err="1"/>
              <a:t>energiebelasting</a:t>
            </a:r>
            <a:r>
              <a:rPr dirty="0"/>
              <a:t> 2023</a:t>
            </a:r>
          </a:p>
        </p:txBody>
      </p:sp>
      <p:sp>
        <p:nvSpPr>
          <p:cNvPr id="136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137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97231"/>
            <a:ext cx="7429221" cy="4447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el 1"/>
          <p:cNvSpPr txBox="1">
            <a:spLocks noGrp="1"/>
          </p:cNvSpPr>
          <p:nvPr>
            <p:ph type="title"/>
          </p:nvPr>
        </p:nvSpPr>
        <p:spPr>
          <a:xfrm>
            <a:off x="839787" y="879366"/>
            <a:ext cx="3932239" cy="713979"/>
          </a:xfrm>
          <a:prstGeom prst="rect">
            <a:avLst/>
          </a:prstGeom>
        </p:spPr>
        <p:txBody>
          <a:bodyPr/>
          <a:lstStyle/>
          <a:p>
            <a:r>
              <a:t>Gas / verschil</a:t>
            </a:r>
          </a:p>
        </p:txBody>
      </p:sp>
      <p:sp>
        <p:nvSpPr>
          <p:cNvPr id="141" name="Tijdelijke aanduiding voor tekst 3"/>
          <p:cNvSpPr txBox="1">
            <a:spLocks noGrp="1"/>
          </p:cNvSpPr>
          <p:nvPr>
            <p:ph type="body" sz="half" idx="1"/>
          </p:nvPr>
        </p:nvSpPr>
        <p:spPr>
          <a:xfrm>
            <a:off x="767630" y="2556442"/>
            <a:ext cx="6172201" cy="4873626"/>
          </a:xfrm>
          <a:prstGeom prst="rect">
            <a:avLst/>
          </a:prstGeom>
        </p:spPr>
        <p:txBody>
          <a:bodyPr/>
          <a:lstStyle/>
          <a:p>
            <a:pPr marL="280736" indent="-280736">
              <a:buFontTx/>
              <a:defRPr sz="2800"/>
            </a:pPr>
            <a:r>
              <a:rPr dirty="0" err="1"/>
              <a:t>Kosten</a:t>
            </a:r>
            <a:r>
              <a:rPr dirty="0"/>
              <a:t> per m</a:t>
            </a:r>
            <a:r>
              <a:rPr baseline="30857" dirty="0"/>
              <a:t>3</a:t>
            </a:r>
          </a:p>
          <a:p>
            <a:pPr marL="280736" indent="-280736">
              <a:buFontTx/>
              <a:defRPr sz="2800"/>
            </a:pPr>
            <a:r>
              <a:rPr dirty="0"/>
              <a:t>BTW: 21% </a:t>
            </a:r>
            <a:r>
              <a:rPr lang="nl-NL" dirty="0"/>
              <a:t>/</a:t>
            </a:r>
            <a:r>
              <a:rPr dirty="0"/>
              <a:t> 9%</a:t>
            </a:r>
          </a:p>
          <a:p>
            <a:pPr marL="280736" indent="-280736">
              <a:buFontTx/>
              <a:defRPr sz="2800"/>
            </a:pPr>
            <a:r>
              <a:rPr lang="nl-NL" dirty="0"/>
              <a:t>ODE</a:t>
            </a:r>
            <a:endParaRPr dirty="0"/>
          </a:p>
          <a:p>
            <a:pPr marL="280736" indent="-280736">
              <a:buFontTx/>
              <a:defRPr sz="2800"/>
            </a:pPr>
            <a:r>
              <a:rPr dirty="0" err="1"/>
              <a:t>Stijging</a:t>
            </a:r>
            <a:r>
              <a:rPr dirty="0"/>
              <a:t> </a:t>
            </a:r>
            <a:endParaRPr lang="nl-NL" dirty="0"/>
          </a:p>
          <a:p>
            <a:pPr marL="0" indent="0">
              <a:buNone/>
              <a:defRPr sz="2800"/>
            </a:pPr>
            <a:r>
              <a:rPr dirty="0" err="1"/>
              <a:t>energiebelasting</a:t>
            </a:r>
            <a:r>
              <a:rPr dirty="0"/>
              <a:t> 2023</a:t>
            </a:r>
          </a:p>
        </p:txBody>
      </p:sp>
      <p:sp>
        <p:nvSpPr>
          <p:cNvPr id="142" name="Tijdelijke aanduiding voor datum 4"/>
          <p:cNvSpPr txBox="1"/>
          <p:nvPr/>
        </p:nvSpPr>
        <p:spPr>
          <a:xfrm>
            <a:off x="550862" y="6584156"/>
            <a:ext cx="26289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A6A6A6">
                    <a:alpha val="80000"/>
                  </a:srgbClr>
                </a:solidFill>
              </a:defRPr>
            </a:lvl1pPr>
          </a:lstStyle>
          <a:p>
            <a:r>
              <a:t>Woensdag 25 januari 2023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154F5F-5875-6F1B-47DC-C3967DC2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52" y="1593345"/>
            <a:ext cx="7277747" cy="44614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363</Words>
  <Application>Microsoft Office PowerPoint</Application>
  <PresentationFormat>Breedbeeld</PresentationFormat>
  <Paragraphs>98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Rockwell</vt:lpstr>
      <vt:lpstr>Rockwell Bold</vt:lpstr>
      <vt:lpstr>Kantoorthema</vt:lpstr>
      <vt:lpstr>       Energiecafe</vt:lpstr>
      <vt:lpstr>Energietarieven 2023  Nader bekeken </vt:lpstr>
      <vt:lpstr>Energietarieven 2023   Vergelijking 2021, 2022 , 2023.</vt:lpstr>
      <vt:lpstr>Waaruit bestaat de energierekening</vt:lpstr>
      <vt:lpstr>Netbeheerkosten 2021-2023,  </vt:lpstr>
      <vt:lpstr> Teruggaaf Energiebelasting</vt:lpstr>
      <vt:lpstr>Elektriciteit/verschil</vt:lpstr>
      <vt:lpstr>Elektriciteit/verschil</vt:lpstr>
      <vt:lpstr>Gas / verschil</vt:lpstr>
      <vt:lpstr>Gas / verschil</vt:lpstr>
      <vt:lpstr>Energierekening</vt:lpstr>
      <vt:lpstr>Energierekening</vt:lpstr>
      <vt:lpstr>Wist u dat: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Energietarieven 2023  nader bekeken </dc:title>
  <cp:lastModifiedBy>Piet de Zwarte</cp:lastModifiedBy>
  <cp:revision>23</cp:revision>
  <cp:lastPrinted>2023-01-24T19:32:56Z</cp:lastPrinted>
  <dcterms:modified xsi:type="dcterms:W3CDTF">2023-01-24T19:41:34Z</dcterms:modified>
</cp:coreProperties>
</file>