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charts/chart1.xml" ContentType="application/vnd.openxmlformats-officedocument.drawingml.chart+xml"/>
  <Override PartName="/ppt/charts/chart2.xml" ContentType="application/vnd.openxmlformats-officedocument.drawingml.char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_rels/slideLayout39.xml.rels" ContentType="application/vnd.openxmlformats-package.relationships+xml"/>
  <Override PartName="/ppt/slideLayouts/_rels/slideLayout31.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media/image28.png" ContentType="image/png"/>
  <Override PartName="/ppt/media/image1.jpeg" ContentType="image/jpeg"/>
  <Override PartName="/ppt/media/image2.jpeg" ContentType="image/jpeg"/>
  <Override PartName="/ppt/media/image48.png" ContentType="image/png"/>
  <Override PartName="/ppt/media/image3.jpeg" ContentType="image/jpeg"/>
  <Override PartName="/ppt/media/image58.png" ContentType="image/png"/>
  <Override PartName="/ppt/media/image4.jpeg" ContentType="image/jpeg"/>
  <Override PartName="/ppt/media/image5.jpeg" ContentType="image/jpeg"/>
  <Override PartName="/ppt/media/image11.png" ContentType="image/png"/>
  <Override PartName="/ppt/media/image7.png" ContentType="image/png"/>
  <Override PartName="/ppt/media/image6.jpeg" ContentType="image/jpeg"/>
  <Override PartName="/ppt/media/image21.png" ContentType="image/png"/>
  <Override PartName="/ppt/media/image8.jpeg" ContentType="image/jpeg"/>
  <Override PartName="/ppt/media/image9.png" ContentType="image/png"/>
  <Override PartName="/ppt/media/image10.png" ContentType="image/png"/>
  <Override PartName="/ppt/media/image29.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30.png" ContentType="image/png"/>
  <Override PartName="/ppt/media/image41.jpeg" ContentType="image/jpeg"/>
  <Override PartName="/ppt/media/image31.png" ContentType="image/png"/>
  <Override PartName="/ppt/media/image59.jpeg" ContentType="image/jpeg"/>
  <Override PartName="/ppt/media/image32.jpeg" ContentType="image/jpeg"/>
  <Override PartName="/ppt/media/image52.png" ContentType="image/png"/>
  <Override PartName="/ppt/media/image33.jpeg" ContentType="image/jpeg"/>
  <Override PartName="/ppt/media/image62.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jpeg" ContentType="image/jpeg"/>
  <Override PartName="/ppt/media/image45.png" ContentType="image/png"/>
  <Override PartName="/ppt/media/image39.jpeg" ContentType="image/jpeg"/>
  <Override PartName="/ppt/media/image55.png" ContentType="image/png"/>
  <Override PartName="/ppt/media/image40.png" ContentType="image/png"/>
  <Override PartName="/ppt/media/image42.png" ContentType="image/png"/>
  <Override PartName="/ppt/media/image43.png" ContentType="image/png"/>
  <Override PartName="/ppt/media/image49.jpeg" ContentType="image/jpeg"/>
  <Override PartName="/ppt/media/image44.png" ContentType="image/png"/>
  <Override PartName="/ppt/media/image46.png" ContentType="image/png"/>
  <Override PartName="/ppt/media/image47.png" ContentType="image/png"/>
  <Override PartName="/ppt/media/image50.png" ContentType="image/png"/>
  <Override PartName="/ppt/media/image51.png" ContentType="image/png"/>
  <Override PartName="/ppt/media/image53.png" ContentType="image/png"/>
  <Override PartName="/ppt/media/image54.png" ContentType="image/png"/>
  <Override PartName="/ppt/media/image56.png" ContentType="image/png"/>
  <Override PartName="/ppt/media/image57.png" ContentType="image/png"/>
  <Override PartName="/ppt/media/image60.png" ContentType="image/png"/>
  <Override PartName="/ppt/media/image61.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0.jpeg" ContentType="image/jpe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140158113359239"/>
          <c:y val="0.0960260217790977"/>
          <c:w val="0.78319710572156"/>
          <c:h val="0.826615754490171"/>
        </c:manualLayout>
      </c:layout>
      <c:pieChart>
        <c:varyColors val="1"/>
        <c:ser>
          <c:idx val="0"/>
          <c:order val="0"/>
          <c:spPr>
            <a:solidFill>
              <a:srgbClr val="4472c4"/>
            </a:solidFill>
            <a:ln>
              <a:noFill/>
            </a:ln>
          </c:spPr>
          <c:explosion val="0"/>
          <c:dPt>
            <c:idx val="0"/>
            <c:spPr>
              <a:solidFill>
                <a:srgbClr val="0070c0"/>
              </a:solidFill>
              <a:ln w="19080">
                <a:solidFill>
                  <a:srgbClr val="ffffff"/>
                </a:solidFill>
                <a:round/>
              </a:ln>
            </c:spPr>
          </c:dPt>
          <c:dPt>
            <c:idx val="1"/>
            <c:spPr>
              <a:solidFill>
                <a:srgbClr val="00b0f0"/>
              </a:solidFill>
              <a:ln w="19080">
                <a:solidFill>
                  <a:srgbClr val="ffffff"/>
                </a:solidFill>
                <a:round/>
              </a:ln>
            </c:spPr>
          </c:dPt>
          <c:dLbls>
            <c:numFmt formatCode="0%" sourceLinked="0"/>
            <c:dLbl>
              <c:idx val="0"/>
              <c:numFmt formatCode="0%" sourceLinked="0"/>
              <c:txPr>
                <a:bodyPr/>
                <a:lstStyle/>
                <a:p>
                  <a:pPr>
                    <a:defRPr b="1" sz="2000" spc="-1" strike="noStrike">
                      <a:solidFill>
                        <a:srgbClr val="ffffff"/>
                      </a:solidFill>
                      <a:latin typeface="Calibri"/>
                      <a:ea typeface="DejaVu Sans"/>
                    </a:defRPr>
                  </a:pPr>
                </a:p>
              </c:txPr>
              <c:dLblPos val="bestFit"/>
              <c:showLegendKey val="0"/>
              <c:showVal val="0"/>
              <c:showCatName val="0"/>
              <c:showSerName val="0"/>
              <c:showPercent val="1"/>
              <c:separator>
</c:separator>
            </c:dLbl>
            <c:dLbl>
              <c:idx val="1"/>
              <c:numFmt formatCode="0%" sourceLinked="0"/>
              <c:txPr>
                <a:bodyPr/>
                <a:lstStyle/>
                <a:p>
                  <a:pPr>
                    <a:defRPr b="1" sz="2000" spc="-1" strike="noStrike">
                      <a:solidFill>
                        <a:srgbClr val="ffffff"/>
                      </a:solidFill>
                      <a:latin typeface="Calibri"/>
                      <a:ea typeface="DejaVu Sans"/>
                    </a:defRPr>
                  </a:pPr>
                </a:p>
              </c:txPr>
              <c:dLblPos val="bestFit"/>
              <c:showLegendKey val="0"/>
              <c:showVal val="0"/>
              <c:showCatName val="0"/>
              <c:showSerName val="0"/>
              <c:showPercent val="1"/>
              <c:separator>
</c:separator>
            </c:dLbl>
            <c:txPr>
              <a:bodyPr/>
              <a:lstStyle/>
              <a:p>
                <a:pPr>
                  <a:defRPr b="1" sz="3000" spc="-1" strike="noStrike">
                    <a:solidFill>
                      <a:srgbClr val="ffffff"/>
                    </a:solidFill>
                    <a:latin typeface="Calibri"/>
                    <a:ea typeface="DejaVu Sans"/>
                  </a:defRPr>
                </a:pPr>
              </a:p>
            </c:txPr>
            <c:dLblPos val="bestFit"/>
            <c:showLegendKey val="0"/>
            <c:showVal val="0"/>
            <c:showCatName val="0"/>
            <c:showSerName val="0"/>
            <c:showPercent val="1"/>
            <c:separator>
</c:separator>
            <c:showLeaderLines val="0"/>
          </c:dLbls>
          <c:cat>
            <c:strRef>
              <c:f>categories</c:f>
              <c:strCache>
                <c:ptCount val="2"/>
                <c:pt idx="0">
                  <c:v>Heat</c:v>
                </c:pt>
                <c:pt idx="1">
                  <c:v>Electricity</c:v>
                </c:pt>
              </c:strCache>
            </c:strRef>
          </c:cat>
          <c:val>
            <c:numRef>
              <c:f>0</c:f>
              <c:numCache>
                <c:formatCode>General</c:formatCode>
                <c:ptCount val="2"/>
                <c:pt idx="0">
                  <c:v>0.515362616087097</c:v>
                </c:pt>
                <c:pt idx="1">
                  <c:v>0.484637383912903</c:v>
                </c:pt>
              </c:numCache>
            </c:numRef>
          </c:val>
        </c:ser>
        <c:firstSliceAng val="0"/>
      </c:pieChart>
      <c:spPr>
        <a:noFill/>
        <a:ln>
          <a:noFill/>
        </a:ln>
      </c:spPr>
    </c:plotArea>
    <c:plotVisOnly val="1"/>
    <c:dispBlanksAs val="gap"/>
  </c:chart>
  <c:spPr>
    <a:noFill/>
    <a:ln w="9360">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layout>
        <c:manualLayout>
          <c:layoutTarget val="inner"/>
          <c:xMode val="edge"/>
          <c:yMode val="edge"/>
          <c:x val="0.0749964219264348"/>
          <c:y val="0.061773790263274"/>
          <c:w val="0.834263632460283"/>
          <c:h val="0.857184880129431"/>
        </c:manualLayout>
      </c:layout>
      <c:pieChart>
        <c:varyColors val="1"/>
        <c:ser>
          <c:idx val="0"/>
          <c:order val="0"/>
          <c:spPr>
            <a:solidFill>
              <a:srgbClr val="4472c4"/>
            </a:solidFill>
            <a:ln>
              <a:noFill/>
            </a:ln>
          </c:spPr>
          <c:explosion val="0"/>
          <c:dPt>
            <c:idx val="0"/>
            <c:spPr>
              <a:solidFill>
                <a:srgbClr val="0070c0"/>
              </a:solidFill>
              <a:ln w="19080">
                <a:solidFill>
                  <a:srgbClr val="ffffff"/>
                </a:solidFill>
                <a:round/>
              </a:ln>
            </c:spPr>
          </c:dPt>
          <c:dPt>
            <c:idx val="1"/>
            <c:spPr>
              <a:solidFill>
                <a:srgbClr val="8faadc"/>
              </a:solidFill>
              <a:ln w="19080">
                <a:solidFill>
                  <a:srgbClr val="ffffff"/>
                </a:solidFill>
                <a:round/>
              </a:ln>
            </c:spPr>
          </c:dPt>
          <c:dLbls>
            <c:numFmt formatCode="0%" sourceLinked="0"/>
            <c:dLbl>
              <c:idx val="0"/>
              <c:numFmt formatCode="0%" sourceLinked="0"/>
              <c:txPr>
                <a:bodyPr/>
                <a:lstStyle/>
                <a:p>
                  <a:pPr>
                    <a:defRPr b="0" sz="1000" spc="-1" strike="noStrike">
                      <a:solidFill>
                        <a:srgbClr val="000000"/>
                      </a:solidFill>
                      <a:latin typeface="Arial"/>
                      <a:ea typeface="DejaVu Sans"/>
                    </a:defRPr>
                  </a:pPr>
                </a:p>
              </c:txPr>
              <c:tx>
                <c:rich>
                  <a:bodyPr/>
                  <a:p>
                    <a:fld id="{2C4D3BB8-DFBC-4A9B-B6B5-B09AFCBE0A11}" type="VALUE">
                      <a:rPr b="0" lang="en-US" sz="2000" spc="-1" strike="noStrike">
                        <a:latin typeface="Arial"/>
                      </a:rPr>
                      <a:t>0,77</a:t>
                    </a:fld>
                  </a:p>
                </c:rich>
              </c:tx>
              <c:dLblPos val="bestFit"/>
              <c:showLegendKey val="0"/>
              <c:showVal val="0"/>
              <c:showCatName val="0"/>
              <c:showSerName val="0"/>
              <c:showPercent val="1"/>
              <c:separator>
</c:separator>
            </c:dLbl>
            <c:dLbl>
              <c:idx val="1"/>
              <c:numFmt formatCode="0%" sourceLinked="0"/>
              <c:txPr>
                <a:bodyPr/>
                <a:lstStyle/>
                <a:p>
                  <a:pPr>
                    <a:defRPr b="0" sz="1000" spc="-1" strike="noStrike">
                      <a:solidFill>
                        <a:srgbClr val="000000"/>
                      </a:solidFill>
                      <a:latin typeface="Arial"/>
                      <a:ea typeface="DejaVu Sans"/>
                    </a:defRPr>
                  </a:pPr>
                </a:p>
              </c:txPr>
              <c:tx>
                <c:rich>
                  <a:bodyPr/>
                  <a:p>
                    <a:fld id="{9B34595C-E896-47A0-A234-2E80E7484386}" type="VALUE">
                      <a:rPr b="0" lang="en-US" sz="2000" spc="-1" strike="noStrike">
                        <a:latin typeface="Arial"/>
                      </a:rPr>
                      <a:t>0,23</a:t>
                    </a:fld>
                  </a:p>
                </c:rich>
              </c:tx>
              <c:dLblPos val="bestFit"/>
              <c:showLegendKey val="0"/>
              <c:showVal val="0"/>
              <c:showCatName val="0"/>
              <c:showSerName val="0"/>
              <c:showPercent val="1"/>
              <c:separator>
</c:separator>
            </c:dLbl>
            <c:txPr>
              <a:bodyPr/>
              <a:lstStyle/>
              <a:p>
                <a:pPr>
                  <a:defRPr b="1" sz="2000" spc="-1" strike="noStrike">
                    <a:solidFill>
                      <a:srgbClr val="ffffff"/>
                    </a:solidFill>
                    <a:latin typeface="Calibri"/>
                    <a:ea typeface="DejaVu Sans"/>
                  </a:defRPr>
                </a:pPr>
              </a:p>
            </c:txPr>
            <c:dLblPos val="bestFit"/>
            <c:showLegendKey val="0"/>
            <c:showVal val="0"/>
            <c:showCatName val="0"/>
            <c:showSerName val="0"/>
            <c:showPercent val="1"/>
            <c:separator>
</c:separator>
            <c:showLeaderLines val="0"/>
          </c:dLbls>
          <c:cat>
            <c:strRef>
              <c:f>categories</c:f>
              <c:strCache>
                <c:ptCount val="2"/>
                <c:pt idx="0">
                  <c:v>Heat</c:v>
                </c:pt>
                <c:pt idx="1">
                  <c:v>Electricity</c:v>
                </c:pt>
              </c:strCache>
            </c:strRef>
          </c:cat>
          <c:val>
            <c:numRef>
              <c:f>0</c:f>
              <c:numCache>
                <c:formatCode>General</c:formatCode>
                <c:ptCount val="2"/>
                <c:pt idx="0">
                  <c:v>0.772875670766671</c:v>
                </c:pt>
                <c:pt idx="1">
                  <c:v>0.227124329233329</c:v>
                </c:pt>
              </c:numCache>
            </c:numRef>
          </c:val>
        </c:ser>
        <c:firstSliceAng val="0"/>
      </c:pieChart>
      <c:spPr>
        <a:noFill/>
        <a:ln>
          <a:noFill/>
        </a:ln>
      </c:spPr>
    </c:plotArea>
    <c:plotVisOnly val="1"/>
    <c:dispBlanksAs val="gap"/>
  </c:chart>
  <c:spPr>
    <a:noFill/>
    <a:ln w="936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nl-NL" sz="4400" spc="-1" strike="noStrike">
                <a:latin typeface="Arial"/>
              </a:rPr>
              <a:t>Klik om de dia te verplaatsen</a:t>
            </a:r>
            <a:endParaRPr b="0" lang="nl-NL" sz="4400" spc="-1" strike="noStrike">
              <a:latin typeface="Arial"/>
            </a:endParaRPr>
          </a:p>
        </p:txBody>
      </p:sp>
      <p:sp>
        <p:nvSpPr>
          <p:cNvPr id="155" name="PlaceHolder 2"/>
          <p:cNvSpPr>
            <a:spLocks noGrp="1"/>
          </p:cNvSpPr>
          <p:nvPr>
            <p:ph type="body"/>
          </p:nvPr>
        </p:nvSpPr>
        <p:spPr>
          <a:xfrm>
            <a:off x="756000" y="5078520"/>
            <a:ext cx="6047640" cy="4811040"/>
          </a:xfrm>
          <a:prstGeom prst="rect">
            <a:avLst/>
          </a:prstGeom>
        </p:spPr>
        <p:txBody>
          <a:bodyPr lIns="0" rIns="0" tIns="0" bIns="0">
            <a:noAutofit/>
          </a:bodyPr>
          <a:p>
            <a:r>
              <a:rPr b="0" lang="nl-NL" sz="2000" spc="-1" strike="noStrike">
                <a:latin typeface="Arial"/>
              </a:rPr>
              <a:t>Klik om het formaat van de notities te bewerken</a:t>
            </a:r>
            <a:endParaRPr b="0" lang="nl-NL" sz="2000" spc="-1" strike="noStrike">
              <a:latin typeface="Arial"/>
            </a:endParaRPr>
          </a:p>
        </p:txBody>
      </p:sp>
      <p:sp>
        <p:nvSpPr>
          <p:cNvPr id="156" name="PlaceHolder 3"/>
          <p:cNvSpPr>
            <a:spLocks noGrp="1"/>
          </p:cNvSpPr>
          <p:nvPr>
            <p:ph type="hdr"/>
          </p:nvPr>
        </p:nvSpPr>
        <p:spPr>
          <a:xfrm>
            <a:off x="0" y="0"/>
            <a:ext cx="3280680" cy="534240"/>
          </a:xfrm>
          <a:prstGeom prst="rect">
            <a:avLst/>
          </a:prstGeom>
        </p:spPr>
        <p:txBody>
          <a:bodyPr lIns="0" rIns="0" tIns="0" bIns="0">
            <a:noAutofit/>
          </a:bodyPr>
          <a:p>
            <a:r>
              <a:rPr b="0" lang="nl-NL" sz="1400" spc="-1" strike="noStrike">
                <a:latin typeface="Times New Roman"/>
              </a:rPr>
              <a:t>&lt;koptekst&gt;</a:t>
            </a:r>
            <a:endParaRPr b="0" lang="nl-NL" sz="1400" spc="-1" strike="noStrike">
              <a:latin typeface="Times New Roman"/>
            </a:endParaRPr>
          </a:p>
        </p:txBody>
      </p:sp>
      <p:sp>
        <p:nvSpPr>
          <p:cNvPr id="157" name="PlaceHolder 4"/>
          <p:cNvSpPr>
            <a:spLocks noGrp="1"/>
          </p:cNvSpPr>
          <p:nvPr>
            <p:ph type="dt"/>
          </p:nvPr>
        </p:nvSpPr>
        <p:spPr>
          <a:xfrm>
            <a:off x="4278960" y="0"/>
            <a:ext cx="3280680" cy="534240"/>
          </a:xfrm>
          <a:prstGeom prst="rect">
            <a:avLst/>
          </a:prstGeom>
        </p:spPr>
        <p:txBody>
          <a:bodyPr lIns="0" rIns="0" tIns="0" bIns="0">
            <a:noAutofit/>
          </a:bodyPr>
          <a:p>
            <a:pPr algn="r"/>
            <a:r>
              <a:rPr b="0" lang="nl-NL" sz="1400" spc="-1" strike="noStrike">
                <a:latin typeface="Times New Roman"/>
              </a:rPr>
              <a:t>&lt;datum/tijd&gt;</a:t>
            </a:r>
            <a:endParaRPr b="0" lang="nl-NL" sz="1400" spc="-1" strike="noStrike">
              <a:latin typeface="Times New Roman"/>
            </a:endParaRPr>
          </a:p>
        </p:txBody>
      </p:sp>
      <p:sp>
        <p:nvSpPr>
          <p:cNvPr id="158" name="PlaceHolder 5"/>
          <p:cNvSpPr>
            <a:spLocks noGrp="1"/>
          </p:cNvSpPr>
          <p:nvPr>
            <p:ph type="ftr"/>
          </p:nvPr>
        </p:nvSpPr>
        <p:spPr>
          <a:xfrm>
            <a:off x="0" y="10157400"/>
            <a:ext cx="3280680" cy="534240"/>
          </a:xfrm>
          <a:prstGeom prst="rect">
            <a:avLst/>
          </a:prstGeom>
        </p:spPr>
        <p:txBody>
          <a:bodyPr lIns="0" rIns="0" tIns="0" bIns="0" anchor="b">
            <a:noAutofit/>
          </a:bodyPr>
          <a:p>
            <a:r>
              <a:rPr b="0" lang="nl-NL" sz="1400" spc="-1" strike="noStrike">
                <a:latin typeface="Times New Roman"/>
              </a:rPr>
              <a:t>&lt;voettekst&gt;</a:t>
            </a:r>
            <a:endParaRPr b="0" lang="nl-NL" sz="1400" spc="-1" strike="noStrike">
              <a:latin typeface="Times New Roman"/>
            </a:endParaRPr>
          </a:p>
        </p:txBody>
      </p:sp>
      <p:sp>
        <p:nvSpPr>
          <p:cNvPr id="15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9ECF7F3C-E973-468B-B677-4216E604413A}" type="slidenum">
              <a:rPr b="0" lang="nl-NL" sz="1400" spc="-1" strike="noStrike">
                <a:latin typeface="Times New Roman"/>
              </a:rPr>
              <a:t>&lt;getal&gt;</a:t>
            </a:fld>
            <a:endParaRPr b="0" lang="nl-NL"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sldImg"/>
          </p:nvPr>
        </p:nvSpPr>
        <p:spPr>
          <a:xfrm>
            <a:off x="1371600" y="1143000"/>
            <a:ext cx="4114080" cy="3085560"/>
          </a:xfrm>
          <a:prstGeom prst="rect">
            <a:avLst/>
          </a:prstGeom>
        </p:spPr>
      </p:sp>
      <p:sp>
        <p:nvSpPr>
          <p:cNvPr id="298" name="CustomShape 2"/>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17FA792-3A5B-4183-8BBB-414E0FE68704}" type="slidenum">
              <a:rPr b="0" lang="nl-NL" sz="1200" spc="-1" strike="noStrike">
                <a:latin typeface="Times New Roman"/>
              </a:rPr>
              <a:t>&lt;getal&gt;</a:t>
            </a:fld>
            <a:endParaRPr b="0" lang="nl-NL"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body"/>
          </p:nvPr>
        </p:nvSpPr>
        <p:spPr>
          <a:xfrm>
            <a:off x="914400" y="4343400"/>
            <a:ext cx="5028480" cy="4114080"/>
          </a:xfrm>
          <a:prstGeom prst="rect">
            <a:avLst/>
          </a:prstGeom>
        </p:spPr>
        <p:txBody>
          <a:bodyPr lIns="0" rIns="0" tIns="0" bIns="0">
            <a:noAutofit/>
          </a:bodyPr>
          <a:p>
            <a:pPr marL="216000" indent="-216000">
              <a:lnSpc>
                <a:spcPct val="100000"/>
              </a:lnSpc>
              <a:tabLst>
                <a:tab algn="l" pos="0"/>
              </a:tabLst>
            </a:pPr>
            <a:r>
              <a:rPr b="0" lang="nl-NL" sz="2000" spc="-1" strike="noStrike">
                <a:latin typeface="Arial"/>
              </a:rPr>
              <a:t>De salderingsregeling wordt de komende jaren afgebouwd. Vanaf 2031 geen saldering meer.</a:t>
            </a:r>
            <a:endParaRPr b="0" lang="nl-NL" sz="2000" spc="-1" strike="noStrike">
              <a:latin typeface="Arial"/>
            </a:endParaRPr>
          </a:p>
        </p:txBody>
      </p:sp>
      <p:sp>
        <p:nvSpPr>
          <p:cNvPr id="321" name="PlaceHolder 2"/>
          <p:cNvSpPr>
            <a:spLocks noGrp="1"/>
          </p:cNvSpPr>
          <p:nvPr>
            <p:ph type="sldImg"/>
          </p:nvPr>
        </p:nvSpPr>
        <p:spPr>
          <a:xfrm>
            <a:off x="1143000" y="685800"/>
            <a:ext cx="4571280" cy="3428280"/>
          </a:xfrm>
          <a:prstGeom prst="rect">
            <a:avLst/>
          </a:prstGeom>
        </p:spPr>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PlaceHolder 1"/>
          <p:cNvSpPr>
            <a:spLocks noGrp="1"/>
          </p:cNvSpPr>
          <p:nvPr>
            <p:ph type="sldImg"/>
          </p:nvPr>
        </p:nvSpPr>
        <p:spPr>
          <a:xfrm>
            <a:off x="1371600" y="1143000"/>
            <a:ext cx="4114080" cy="3085560"/>
          </a:xfrm>
          <a:prstGeom prst="rect">
            <a:avLst/>
          </a:prstGeom>
        </p:spPr>
      </p:sp>
      <p:sp>
        <p:nvSpPr>
          <p:cNvPr id="323" name="CustomShape 2"/>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89188C96-11F0-4E3D-93C8-5800473343CA}" type="slidenum">
              <a:rPr b="0" lang="nl-NL" sz="1200" spc="-1" strike="noStrike">
                <a:latin typeface="Times New Roman"/>
              </a:rPr>
              <a:t>&lt;getal&gt;</a:t>
            </a:fld>
            <a:endParaRPr b="0" lang="nl-NL"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PlaceHolder 1"/>
          <p:cNvSpPr>
            <a:spLocks noGrp="1"/>
          </p:cNvSpPr>
          <p:nvPr>
            <p:ph type="sldImg"/>
          </p:nvPr>
        </p:nvSpPr>
        <p:spPr>
          <a:xfrm>
            <a:off x="1371600" y="1143000"/>
            <a:ext cx="4114080" cy="3085560"/>
          </a:xfrm>
          <a:prstGeom prst="rect">
            <a:avLst/>
          </a:prstGeom>
        </p:spPr>
      </p:sp>
      <p:sp>
        <p:nvSpPr>
          <p:cNvPr id="32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tabLst>
                <a:tab algn="l" pos="0"/>
              </a:tabLst>
            </a:pPr>
            <a:r>
              <a:rPr b="0" lang="nl-NL" sz="1200" spc="-1" strike="noStrike">
                <a:solidFill>
                  <a:srgbClr val="000000"/>
                </a:solidFill>
                <a:latin typeface="Calibri"/>
                <a:ea typeface="Calibri"/>
              </a:rPr>
              <a:t>Wat is Slim?</a:t>
            </a:r>
            <a:endParaRPr b="0" lang="nl-NL" sz="1200" spc="-1" strike="noStrike">
              <a:latin typeface="Arial"/>
            </a:endParaRPr>
          </a:p>
          <a:p>
            <a:pPr marL="216000" indent="-216000">
              <a:lnSpc>
                <a:spcPct val="100000"/>
              </a:lnSpc>
              <a:tabLst>
                <a:tab algn="l" pos="0"/>
              </a:tabLst>
            </a:pPr>
            <a:r>
              <a:rPr b="0" lang="nl-NL" sz="1200" spc="-1" strike="noStrike">
                <a:solidFill>
                  <a:srgbClr val="000000"/>
                </a:solidFill>
                <a:latin typeface="Calibri"/>
                <a:ea typeface="Calibri"/>
              </a:rPr>
              <a:t>- Optimale functionaliteit met minimale moeite</a:t>
            </a:r>
            <a:endParaRPr b="0" lang="nl-NL" sz="1200" spc="-1" strike="noStrike">
              <a:latin typeface="Arial"/>
            </a:endParaRPr>
          </a:p>
        </p:txBody>
      </p:sp>
      <p:sp>
        <p:nvSpPr>
          <p:cNvPr id="32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tabLst>
                <a:tab algn="l" pos="0"/>
              </a:tabLst>
            </a:pPr>
            <a:fld id="{292DA2AA-DA3B-40E8-A162-D13DC56F2A26}" type="slidenum">
              <a:rPr b="0" lang="en-US"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PlaceHolder 1"/>
          <p:cNvSpPr>
            <a:spLocks noGrp="1"/>
          </p:cNvSpPr>
          <p:nvPr>
            <p:ph type="sldImg"/>
          </p:nvPr>
        </p:nvSpPr>
        <p:spPr>
          <a:xfrm>
            <a:off x="1371600" y="1143000"/>
            <a:ext cx="4114080" cy="3085560"/>
          </a:xfrm>
          <a:prstGeom prst="rect">
            <a:avLst/>
          </a:prstGeom>
        </p:spPr>
      </p:sp>
      <p:sp>
        <p:nvSpPr>
          <p:cNvPr id="32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tabLst>
                <a:tab algn="l" pos="0"/>
              </a:tabLst>
            </a:pPr>
            <a:r>
              <a:rPr b="0" lang="nl-NL" sz="1200" spc="-1" strike="noStrike">
                <a:solidFill>
                  <a:srgbClr val="000000"/>
                </a:solidFill>
                <a:latin typeface="Calibri"/>
                <a:ea typeface="Calibri"/>
              </a:rPr>
              <a:t>Verschillende bronnen en parameters leiden tot strategie.</a:t>
            </a:r>
            <a:endParaRPr b="0" lang="nl-NL" sz="1200" spc="-1" strike="noStrike">
              <a:latin typeface="Arial"/>
            </a:endParaRPr>
          </a:p>
        </p:txBody>
      </p:sp>
      <p:sp>
        <p:nvSpPr>
          <p:cNvPr id="32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tabLst>
                <a:tab algn="l" pos="0"/>
              </a:tabLst>
            </a:pPr>
            <a:fld id="{B2DBEA7B-4CAD-4BD1-8B66-F57E05EAB739}" type="slidenum">
              <a:rPr b="0" lang="en-US"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PlaceHolder 1"/>
          <p:cNvSpPr>
            <a:spLocks noGrp="1"/>
          </p:cNvSpPr>
          <p:nvPr>
            <p:ph type="sldImg"/>
          </p:nvPr>
        </p:nvSpPr>
        <p:spPr>
          <a:xfrm>
            <a:off x="1371600" y="1143000"/>
            <a:ext cx="4114080" cy="3085560"/>
          </a:xfrm>
          <a:prstGeom prst="rect">
            <a:avLst/>
          </a:prstGeom>
        </p:spPr>
      </p:sp>
      <p:sp>
        <p:nvSpPr>
          <p:cNvPr id="331" name="PlaceHolder 2"/>
          <p:cNvSpPr>
            <a:spLocks noGrp="1"/>
          </p:cNvSpPr>
          <p:nvPr>
            <p:ph type="body"/>
          </p:nvPr>
        </p:nvSpPr>
        <p:spPr>
          <a:xfrm>
            <a:off x="685800" y="4400640"/>
            <a:ext cx="5485680" cy="3599640"/>
          </a:xfrm>
          <a:prstGeom prst="rect">
            <a:avLst/>
          </a:prstGeom>
        </p:spPr>
        <p:txBody>
          <a:bodyPr lIns="0" rIns="0" tIns="0" bIns="0">
            <a:noAutofit/>
          </a:bodyPr>
          <a:p>
            <a:pPr marL="216000" indent="-216000">
              <a:lnSpc>
                <a:spcPct val="100000"/>
              </a:lnSpc>
              <a:tabLst>
                <a:tab algn="l" pos="0"/>
              </a:tabLst>
            </a:pPr>
            <a:r>
              <a:rPr b="0" lang="nl-NL" sz="1200" spc="-1" strike="noStrike">
                <a:solidFill>
                  <a:srgbClr val="000000"/>
                </a:solidFill>
                <a:latin typeface="Calibri"/>
                <a:ea typeface="Calibri"/>
              </a:rPr>
              <a:t>Eigen opwek in 2023 onderdeel maken van de laadstrategie ter voorbereiding afbouw salderingsregeling (nu nog geen business case voor meer opgewekte energie achter meter houden).</a:t>
            </a:r>
            <a:endParaRPr b="0" lang="nl-NL" sz="1200" spc="-1" strike="noStrike">
              <a:latin typeface="Arial"/>
            </a:endParaRPr>
          </a:p>
        </p:txBody>
      </p:sp>
      <p:sp>
        <p:nvSpPr>
          <p:cNvPr id="332"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tabLst>
                <a:tab algn="l" pos="0"/>
              </a:tabLst>
            </a:pPr>
            <a:fld id="{83AF89AA-88AB-4D2D-B3D5-90419FE83546}" type="slidenum">
              <a:rPr b="0" lang="en-US" sz="1200" spc="-1" strike="noStrike">
                <a:solidFill>
                  <a:srgbClr val="000000"/>
                </a:solidFill>
                <a:latin typeface="+mn-lt"/>
                <a:ea typeface="+mn-ea"/>
              </a:rPr>
              <a:t>&lt;getal&gt;</a:t>
            </a:fld>
            <a:endParaRPr b="0" lang="nl-NL"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PlaceHolder 1"/>
          <p:cNvSpPr>
            <a:spLocks noGrp="1"/>
          </p:cNvSpPr>
          <p:nvPr>
            <p:ph type="sldImg"/>
          </p:nvPr>
        </p:nvSpPr>
        <p:spPr>
          <a:xfrm>
            <a:off x="1371600" y="1143000"/>
            <a:ext cx="4114080" cy="3085560"/>
          </a:xfrm>
          <a:prstGeom prst="rect">
            <a:avLst/>
          </a:prstGeom>
        </p:spPr>
      </p:sp>
      <p:sp>
        <p:nvSpPr>
          <p:cNvPr id="334" name="PlaceHolder 2"/>
          <p:cNvSpPr>
            <a:spLocks noGrp="1"/>
          </p:cNvSpPr>
          <p:nvPr>
            <p:ph type="body"/>
          </p:nvPr>
        </p:nvSpPr>
        <p:spPr>
          <a:xfrm>
            <a:off x="685800" y="4400640"/>
            <a:ext cx="5485680" cy="3599640"/>
          </a:xfrm>
          <a:prstGeom prst="rect">
            <a:avLst/>
          </a:prstGeom>
        </p:spPr>
        <p:txBody>
          <a:bodyPr lIns="0" rIns="0" tIns="0" bIns="0">
            <a:noAutofit/>
          </a:bodyPr>
          <a:p>
            <a:endParaRPr b="0" lang="nl-NL" sz="2000" spc="-1" strike="noStrike">
              <a:latin typeface="Arial"/>
            </a:endParaRPr>
          </a:p>
        </p:txBody>
      </p:sp>
      <p:sp>
        <p:nvSpPr>
          <p:cNvPr id="335"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DF7873FC-BDE9-4B30-AC89-50A081FF8A88}" type="slidenum">
              <a:rPr b="0" lang="nl-NL" sz="1200" spc="-1" strike="noStrike">
                <a:latin typeface="Times New Roman"/>
              </a:rPr>
              <a:t>&lt;getal&gt;</a:t>
            </a:fld>
            <a:endParaRPr b="0" lang="nl-NL"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1371600" y="1143000"/>
            <a:ext cx="4114080" cy="3085560"/>
          </a:xfrm>
          <a:prstGeom prst="rect">
            <a:avLst/>
          </a:prstGeom>
        </p:spPr>
      </p:sp>
      <p:sp>
        <p:nvSpPr>
          <p:cNvPr id="300" name="CustomShape 2"/>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CF54CE03-4479-4A48-B080-3C526B745947}" type="slidenum">
              <a:rPr b="0" lang="nl-NL" sz="1200" spc="-1" strike="noStrike">
                <a:latin typeface="Times New Roman"/>
              </a:rPr>
              <a:t>&lt;getal&gt;</a:t>
            </a:fld>
            <a:endParaRPr b="0" lang="nl-NL"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sldImg"/>
          </p:nvPr>
        </p:nvSpPr>
        <p:spPr>
          <a:xfrm>
            <a:off x="1371600" y="1143000"/>
            <a:ext cx="4114080" cy="3085560"/>
          </a:xfrm>
          <a:prstGeom prst="rect">
            <a:avLst/>
          </a:prstGeom>
        </p:spPr>
      </p:sp>
      <p:sp>
        <p:nvSpPr>
          <p:cNvPr id="30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tabLst>
                <a:tab algn="l" pos="0"/>
              </a:tabLst>
            </a:pPr>
            <a:r>
              <a:rPr b="0" lang="nl-NL" sz="2000" spc="-1" strike="noStrike">
                <a:latin typeface="Arial"/>
              </a:rPr>
              <a:t>De mismatch tussen vraag en duurzaam aanbod resulteert in de noodzaak tot opslag van energie als we naar 100% duurzaam willen. </a:t>
            </a:r>
            <a:br/>
            <a:endParaRPr b="0" lang="nl-NL" sz="2000" spc="-1" strike="noStrike">
              <a:latin typeface="Arial"/>
            </a:endParaRPr>
          </a:p>
          <a:p>
            <a:pPr marL="216000" indent="-215640">
              <a:lnSpc>
                <a:spcPct val="100000"/>
              </a:lnSpc>
              <a:tabLst>
                <a:tab algn="l" pos="0"/>
              </a:tabLst>
            </a:pPr>
            <a:r>
              <a:rPr b="0" lang="nl-NL" sz="2000" spc="-1" strike="noStrike">
                <a:latin typeface="Arial"/>
              </a:rPr>
              <a:t>Hoe meer we duurzaam gaan opwekken hoe groter de pieken worden die we bij voorkeur bewaren voor later gebruik.</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Dit voorbeeld is schematisch de situatie op een zonnige dag, maar uiteraard speelt ook opwek dmv wind hier een grote rol.</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Oplossingen om deze mismatch te overbruggen zijn van belang. </a:t>
            </a:r>
            <a:endParaRPr b="0" lang="nl-NL" sz="2000" spc="-1" strike="noStrike">
              <a:latin typeface="Arial"/>
            </a:endParaRPr>
          </a:p>
        </p:txBody>
      </p:sp>
      <p:sp>
        <p:nvSpPr>
          <p:cNvPr id="30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1D776F8E-45BB-4CD5-9666-9B5306DB1C8B}" type="slidenum">
              <a:rPr b="0" lang="nl-NL" sz="1200" spc="-1" strike="noStrike">
                <a:latin typeface="Times New Roman"/>
              </a:rPr>
              <a:t>&lt;getal&gt;</a:t>
            </a:fld>
            <a:endParaRPr b="0" lang="nl-NL"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1371600" y="1143000"/>
            <a:ext cx="4114080" cy="3085560"/>
          </a:xfrm>
          <a:prstGeom prst="rect">
            <a:avLst/>
          </a:prstGeom>
        </p:spPr>
      </p:sp>
      <p:sp>
        <p:nvSpPr>
          <p:cNvPr id="30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tabLst>
                <a:tab algn="l" pos="0"/>
              </a:tabLst>
            </a:pPr>
            <a:r>
              <a:rPr b="0" lang="nl-NL" sz="2000" spc="-1" strike="noStrike">
                <a:latin typeface="Arial"/>
              </a:rPr>
              <a:t>Op jaarbasis is dit de verhouding tussen elektrische verbruik tbv verwarming (+tapwater) en ander elektrisch verbruik in een nieuw all electric huis.</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In de wintermaanden ligt het accent voor verbruik zeer nadrukkelijk op de verwarmingsvraag van een woning. </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Voor ons de aanleiding om naar thermische buffering te kijken als we het over batterijen hebben. Ook omdat thermisch bufferen op grote schaal binnen de woningbouw heel goed mogelijk is.</a:t>
            </a:r>
            <a:endParaRPr b="0" lang="nl-NL" sz="2000" spc="-1" strike="noStrike">
              <a:latin typeface="Arial"/>
            </a:endParaRPr>
          </a:p>
        </p:txBody>
      </p:sp>
      <p:sp>
        <p:nvSpPr>
          <p:cNvPr id="30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2CF6C92-39CA-4078-A8A4-A0F94045DDE8}" type="slidenum">
              <a:rPr b="0" lang="nl-NL" sz="1200" spc="-1" strike="noStrike">
                <a:latin typeface="Times New Roman"/>
              </a:rPr>
              <a:t>&lt;getal&gt;</a:t>
            </a:fld>
            <a:endParaRPr b="0" lang="nl-NL"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sldImg"/>
          </p:nvPr>
        </p:nvSpPr>
        <p:spPr>
          <a:xfrm>
            <a:off x="1143000" y="685800"/>
            <a:ext cx="4571280" cy="3428280"/>
          </a:xfrm>
          <a:prstGeom prst="rect">
            <a:avLst/>
          </a:prstGeom>
        </p:spPr>
      </p:sp>
      <p:sp>
        <p:nvSpPr>
          <p:cNvPr id="30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tabLst>
                <a:tab algn="l" pos="0"/>
              </a:tabLst>
            </a:pPr>
            <a:r>
              <a:rPr b="0" lang="nl-NL" sz="2000" spc="-1" strike="noStrike">
                <a:latin typeface="Arial"/>
              </a:rPr>
              <a:t>Opengewerkte render van de Borg.</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Een zelfdragende EPS constructie die 1.000 kg/m2 kan dragen en dus onder de oprit kan.</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Deze is gevuld met ca 4000 liter water die zich in de liner bevindt (gemaakt van EPDM). In dit water (dat het buffer nooit verlaat omdat het gescheiden circuits zijn) wordt de energie opgeslagen. Via een onttrekkings en infiltratiesysteem wordt water langs warmtewisselaars gepompt. </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In het buffer bevinden zich géén bewegende delen. Kleppen, pompen etc bevinden zich in de koppelset die in de woning wordt geplaatst. Daar kan onderhoud plaatsvinden indien componenten aan vervanging toe zijn.</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Om de warmteisolerende werking te garanderen wordt de EPS constructie geventileerd (met een klein computerventilatortje in de koppelset). Daarmee houden we de EPS schil kurkdroog en de isolatie op peil. Een gepatenteerde vinding die veel verschil maakt.</a:t>
            </a:r>
            <a:endParaRPr b="0" lang="nl-NL"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9" name="PlaceHolder 1"/>
          <p:cNvSpPr>
            <a:spLocks noGrp="1"/>
          </p:cNvSpPr>
          <p:nvPr>
            <p:ph type="body"/>
          </p:nvPr>
        </p:nvSpPr>
        <p:spPr>
          <a:xfrm>
            <a:off x="914400" y="4343400"/>
            <a:ext cx="5028480" cy="4114080"/>
          </a:xfrm>
          <a:prstGeom prst="rect">
            <a:avLst/>
          </a:prstGeom>
        </p:spPr>
        <p:txBody>
          <a:bodyPr lIns="0" rIns="0" tIns="0" bIns="0">
            <a:noAutofit/>
          </a:bodyPr>
          <a:p>
            <a:pPr marL="216000" indent="-216000">
              <a:lnSpc>
                <a:spcPct val="100000"/>
              </a:lnSpc>
              <a:tabLst>
                <a:tab algn="l" pos="0"/>
              </a:tabLst>
            </a:pPr>
            <a:r>
              <a:rPr b="0" lang="nl-NL" sz="2000" spc="-1" strike="noStrike">
                <a:latin typeface="Arial"/>
              </a:rPr>
              <a:t>Overstappen op dynamische prijzen introduceert een risico maar in combinatie met een Borg juist ook kansen.</a:t>
            </a:r>
            <a:endParaRPr b="0" lang="nl-NL" sz="2000" spc="-1" strike="noStrike">
              <a:latin typeface="Arial"/>
            </a:endParaRPr>
          </a:p>
          <a:p>
            <a:pPr marL="216000" indent="-216000">
              <a:lnSpc>
                <a:spcPct val="100000"/>
              </a:lnSpc>
              <a:tabLst>
                <a:tab algn="l" pos="0"/>
              </a:tabLst>
            </a:pPr>
            <a:endParaRPr b="0" lang="nl-NL" sz="2000" spc="-1" strike="noStrike">
              <a:latin typeface="Arial"/>
            </a:endParaRPr>
          </a:p>
          <a:p>
            <a:pPr marL="216000" indent="-216000">
              <a:lnSpc>
                <a:spcPct val="100000"/>
              </a:lnSpc>
              <a:tabLst>
                <a:tab algn="l" pos="0"/>
              </a:tabLst>
            </a:pPr>
            <a:r>
              <a:rPr b="0" lang="nl-NL" sz="2000" spc="-1" strike="noStrike">
                <a:latin typeface="Arial"/>
              </a:rPr>
              <a:t>Energieprijstarbitrage is een belangrijke peiler voor het terugverdienmodel.</a:t>
            </a:r>
            <a:endParaRPr b="0" lang="nl-NL" sz="2000" spc="-1" strike="noStrike">
              <a:latin typeface="Arial"/>
            </a:endParaRPr>
          </a:p>
          <a:p>
            <a:pPr marL="216000" indent="-216000">
              <a:lnSpc>
                <a:spcPct val="100000"/>
              </a:lnSpc>
              <a:tabLst>
                <a:tab algn="l" pos="0"/>
              </a:tabLst>
            </a:pPr>
            <a:endParaRPr b="0" lang="nl-NL" sz="2000" spc="-1" strike="noStrike">
              <a:latin typeface="Arial"/>
            </a:endParaRPr>
          </a:p>
          <a:p>
            <a:pPr marL="216000" indent="-216000">
              <a:lnSpc>
                <a:spcPct val="100000"/>
              </a:lnSpc>
              <a:tabLst>
                <a:tab algn="l" pos="0"/>
              </a:tabLst>
            </a:pPr>
            <a:r>
              <a:rPr b="0" lang="nl-NL" sz="2000" spc="-1" strike="noStrike">
                <a:latin typeface="Arial"/>
              </a:rPr>
              <a:t>Daarnaast is het kunnen sturen op de COP van de warmtepomp een besparingsmogelijkheid. De warmtepomp niet hoeven aanzetten op ongunstige(r) momenten is interessant.</a:t>
            </a:r>
            <a:endParaRPr b="0" lang="nl-NL" sz="2000" spc="-1" strike="noStrike">
              <a:latin typeface="Arial"/>
            </a:endParaRPr>
          </a:p>
          <a:p>
            <a:pPr marL="216000" indent="-216000">
              <a:lnSpc>
                <a:spcPct val="100000"/>
              </a:lnSpc>
              <a:tabLst>
                <a:tab algn="l" pos="0"/>
              </a:tabLst>
            </a:pPr>
            <a:endParaRPr b="0" lang="nl-NL" sz="2000" spc="-1" strike="noStrike">
              <a:latin typeface="Arial"/>
            </a:endParaRPr>
          </a:p>
          <a:p>
            <a:pPr marL="216000" indent="-216000">
              <a:lnSpc>
                <a:spcPct val="100000"/>
              </a:lnSpc>
              <a:tabLst>
                <a:tab algn="l" pos="0"/>
              </a:tabLst>
            </a:pPr>
            <a:r>
              <a:rPr b="0" lang="nl-NL" sz="2000" spc="-1" strike="noStrike">
                <a:latin typeface="Arial"/>
              </a:rPr>
              <a:t>Daarnaast gaat over 2 jaar een start worden gemaakt met de afbouw van de salderingsregeling. Het meer zelf opgewekte energie ‘achter’ de meter houden wordt dan beloond. </a:t>
            </a:r>
            <a:endParaRPr b="0" lang="nl-NL" sz="2000" spc="-1" strike="noStrike">
              <a:latin typeface="Arial"/>
            </a:endParaRPr>
          </a:p>
          <a:p>
            <a:pPr marL="216000" indent="-216000">
              <a:lnSpc>
                <a:spcPct val="100000"/>
              </a:lnSpc>
              <a:tabLst>
                <a:tab algn="l" pos="0"/>
              </a:tabLst>
            </a:pPr>
            <a:endParaRPr b="0" lang="nl-NL" sz="2000" spc="-1" strike="noStrike">
              <a:latin typeface="Arial"/>
            </a:endParaRPr>
          </a:p>
          <a:p>
            <a:pPr marL="216000" indent="-216000">
              <a:lnSpc>
                <a:spcPct val="100000"/>
              </a:lnSpc>
              <a:tabLst>
                <a:tab algn="l" pos="0"/>
              </a:tabLst>
            </a:pPr>
            <a:r>
              <a:rPr b="0" lang="nl-NL" sz="2000" spc="-1" strike="noStrike">
                <a:latin typeface="Arial"/>
              </a:rPr>
              <a:t>Op termijn is onbalans sturing op het net naar verwachting een verdienmodel, dat wordt onderzocht. In dat geval worden ca 100 Borg batterijen virtueel gekoppeld om op de onbalansmarkt vermogen op te nemen op momenten dat netbeheerders daar financieel voor compenseren.</a:t>
            </a:r>
            <a:endParaRPr b="0" lang="nl-NL" sz="2000" spc="-1" strike="noStrike">
              <a:latin typeface="Arial"/>
            </a:endParaRPr>
          </a:p>
        </p:txBody>
      </p:sp>
      <p:sp>
        <p:nvSpPr>
          <p:cNvPr id="310" name="PlaceHolder 2"/>
          <p:cNvSpPr>
            <a:spLocks noGrp="1"/>
          </p:cNvSpPr>
          <p:nvPr>
            <p:ph type="sldImg"/>
          </p:nvPr>
        </p:nvSpPr>
        <p:spPr>
          <a:xfrm>
            <a:off x="1143000" y="685800"/>
            <a:ext cx="4571280" cy="3428280"/>
          </a:xfrm>
          <a:prstGeom prst="rect">
            <a:avLst/>
          </a:prstGeom>
        </p:spPr>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Img"/>
          </p:nvPr>
        </p:nvSpPr>
        <p:spPr>
          <a:xfrm>
            <a:off x="1371600" y="1143000"/>
            <a:ext cx="4114080" cy="3085560"/>
          </a:xfrm>
          <a:prstGeom prst="rect">
            <a:avLst/>
          </a:prstGeom>
        </p:spPr>
      </p:sp>
      <p:sp>
        <p:nvSpPr>
          <p:cNvPr id="312"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tabLst>
                <a:tab algn="l" pos="0"/>
              </a:tabLst>
            </a:pPr>
            <a:r>
              <a:rPr b="0" lang="nl-NL" sz="2000" spc="-1" strike="noStrike">
                <a:latin typeface="Arial"/>
              </a:rPr>
              <a:t>Energieprijs spread 2020, 2021 en 2022</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Horizontale as de buitentemperatuur en verticaal de energieprijzen.</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De spread neemt toe de afgelopen jaren. Deze spread vormt de basis voor energieprijsarbitrage. Meer spread is meer verdien/besparingspotentieel.</a:t>
            </a:r>
            <a:endParaRPr b="0" lang="nl-NL" sz="2000" spc="-1" strike="noStrike">
              <a:latin typeface="Arial"/>
            </a:endParaRPr>
          </a:p>
        </p:txBody>
      </p:sp>
      <p:sp>
        <p:nvSpPr>
          <p:cNvPr id="313"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46EF8BF3-5FD1-45D1-9BCC-3FE02B746594}" type="slidenum">
              <a:rPr b="0" lang="nl-NL" sz="1200" spc="-1" strike="noStrike">
                <a:latin typeface="Times New Roman"/>
              </a:rPr>
              <a:t>&lt;getal&gt;</a:t>
            </a:fld>
            <a:endParaRPr b="0" lang="nl-NL"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1371600" y="1143000"/>
            <a:ext cx="4114080" cy="3085560"/>
          </a:xfrm>
          <a:prstGeom prst="rect">
            <a:avLst/>
          </a:prstGeom>
        </p:spPr>
      </p:sp>
      <p:sp>
        <p:nvSpPr>
          <p:cNvPr id="315"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tabLst>
                <a:tab algn="l" pos="0"/>
              </a:tabLst>
            </a:pPr>
            <a:r>
              <a:rPr b="0" lang="nl-NL" sz="2000" spc="-1" strike="noStrike">
                <a:latin typeface="Arial"/>
              </a:rPr>
              <a:t>3 dagen met dynamische energieprijzen (per uur) in 2022 bij een van de vele aanbieders.</a:t>
            </a:r>
            <a:endParaRPr b="0" lang="nl-NL" sz="2000" spc="-1" strike="noStrike">
              <a:latin typeface="Arial"/>
            </a:endParaRPr>
          </a:p>
          <a:p>
            <a:pPr marL="216000" indent="-215640">
              <a:lnSpc>
                <a:spcPct val="100000"/>
              </a:lnSpc>
              <a:tabLst>
                <a:tab algn="l" pos="0"/>
              </a:tabLst>
            </a:pPr>
            <a:endParaRPr b="0" lang="nl-NL" sz="2000" spc="-1" strike="noStrike">
              <a:latin typeface="Arial"/>
            </a:endParaRPr>
          </a:p>
          <a:p>
            <a:pPr marL="216000" indent="-215640">
              <a:lnSpc>
                <a:spcPct val="100000"/>
              </a:lnSpc>
              <a:tabLst>
                <a:tab algn="l" pos="0"/>
              </a:tabLst>
            </a:pPr>
            <a:r>
              <a:rPr b="0" lang="nl-NL" sz="2000" spc="-1" strike="noStrike">
                <a:latin typeface="Arial"/>
              </a:rPr>
              <a:t>Prijzen zijn gemiddeld 22 uur van tevoren bekend en worden meegenomen in de strategieberekening van het optimaliserings algoritme van de Borg.</a:t>
            </a:r>
            <a:endParaRPr b="0" lang="nl-NL" sz="2000" spc="-1" strike="noStrike">
              <a:latin typeface="Arial"/>
            </a:endParaRPr>
          </a:p>
        </p:txBody>
      </p:sp>
      <p:sp>
        <p:nvSpPr>
          <p:cNvPr id="316"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A57EAACC-E932-4365-AFAE-0E0D9652A9ED}" type="slidenum">
              <a:rPr b="0" lang="nl-NL" sz="1200" spc="-1" strike="noStrike">
                <a:latin typeface="Times New Roman"/>
              </a:rPr>
              <a:t>&lt;getal&gt;</a:t>
            </a:fld>
            <a:endParaRPr b="0" lang="nl-NL"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sldImg"/>
          </p:nvPr>
        </p:nvSpPr>
        <p:spPr>
          <a:xfrm>
            <a:off x="1371600" y="1143000"/>
            <a:ext cx="4114080" cy="3085560"/>
          </a:xfrm>
          <a:prstGeom prst="rect">
            <a:avLst/>
          </a:prstGeom>
        </p:spPr>
      </p:sp>
      <p:sp>
        <p:nvSpPr>
          <p:cNvPr id="318" name="PlaceHolder 2"/>
          <p:cNvSpPr>
            <a:spLocks noGrp="1"/>
          </p:cNvSpPr>
          <p:nvPr>
            <p:ph type="body"/>
          </p:nvPr>
        </p:nvSpPr>
        <p:spPr>
          <a:xfrm>
            <a:off x="685800" y="4400640"/>
            <a:ext cx="5485680" cy="3599640"/>
          </a:xfrm>
          <a:prstGeom prst="rect">
            <a:avLst/>
          </a:prstGeom>
        </p:spPr>
        <p:txBody>
          <a:bodyPr lIns="0" rIns="0" tIns="0" bIns="0">
            <a:noAutofit/>
          </a:bodyPr>
          <a:p>
            <a:pPr marL="216000" indent="-215640">
              <a:lnSpc>
                <a:spcPct val="100000"/>
              </a:lnSpc>
              <a:tabLst>
                <a:tab algn="l" pos="0"/>
              </a:tabLst>
            </a:pPr>
            <a:r>
              <a:rPr b="0" lang="nl-NL" sz="2000" spc="-1" strike="noStrike">
                <a:latin typeface="Arial"/>
              </a:rPr>
              <a:t>Hogere buitentemperatuur resulteert in hogere COP van de warmtepomp. Tussen dag en nacht zit vaak 5-10 graden verschil.</a:t>
            </a:r>
            <a:endParaRPr b="0" lang="nl-NL" sz="2000" spc="-1" strike="noStrike">
              <a:latin typeface="Arial"/>
            </a:endParaRPr>
          </a:p>
        </p:txBody>
      </p:sp>
      <p:sp>
        <p:nvSpPr>
          <p:cNvPr id="319" name="CustomShape 3"/>
          <p:cNvSpPr/>
          <p:nvPr/>
        </p:nvSpPr>
        <p:spPr>
          <a:xfrm>
            <a:off x="3884760" y="8685360"/>
            <a:ext cx="2971080" cy="457920"/>
          </a:xfrm>
          <a:prstGeom prst="rect">
            <a:avLst/>
          </a:prstGeom>
          <a:noFill/>
          <a:ln>
            <a:noFill/>
          </a:ln>
        </p:spPr>
        <p:style>
          <a:lnRef idx="0"/>
          <a:fillRef idx="0"/>
          <a:effectRef idx="0"/>
          <a:fontRef idx="minor"/>
        </p:style>
        <p:txBody>
          <a:bodyPr lIns="90000" rIns="90000" tIns="45000" bIns="45000" anchor="b">
            <a:noAutofit/>
          </a:bodyPr>
          <a:p>
            <a:pPr algn="r">
              <a:lnSpc>
                <a:spcPct val="100000"/>
              </a:lnSpc>
            </a:pPr>
            <a:fld id="{35868FF6-069D-46BA-BBE8-A8219A439504}" type="slidenum">
              <a:rPr b="0" lang="nl-NL" sz="1200" spc="-1" strike="noStrike">
                <a:latin typeface="Times New Roman"/>
              </a:rPr>
              <a:t>&lt;getal&gt;</a:t>
            </a:fld>
            <a:endParaRPr b="0" lang="nl-NL"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nl-NL"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nl-NL"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nl-NL"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nl-NL"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nl-NL"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nl-NL"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51"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
        <p:nvSpPr>
          <p:cNvPr id="52"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rIns="0" tIns="0" bIns="0">
            <a:normAutofit/>
          </a:bodyPr>
          <a:p>
            <a:endParaRPr b="0" lang="nl-NL" sz="3200" spc="-1" strike="noStrike">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67"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
        <p:nvSpPr>
          <p:cNvPr id="68" name="PlaceHolder 5"/>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rIns="0" tIns="0" bIns="0">
            <a:normAutofit/>
          </a:bodyPr>
          <a:p>
            <a:endParaRPr b="0" lang="nl-NL" sz="3200" spc="-1" strike="noStrike">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rIns="0" tIns="0" bIns="0">
            <a:normAutofit/>
          </a:bodyPr>
          <a:p>
            <a:endParaRPr b="0" lang="nl-NL" sz="3200" spc="-1" strike="noStrike">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rIns="0" tIns="0" bIns="0">
            <a:normAutofit/>
          </a:bodyPr>
          <a:p>
            <a:endParaRPr b="0" lang="nl-NL" sz="3200" spc="-1" strike="noStrike">
              <a:latin typeface="Arial"/>
            </a:endParaRPr>
          </a:p>
        </p:txBody>
      </p:sp>
      <p:sp>
        <p:nvSpPr>
          <p:cNvPr id="73" name="PlaceHolder 5"/>
          <p:cNvSpPr>
            <a:spLocks noGrp="1"/>
          </p:cNvSpPr>
          <p:nvPr>
            <p:ph type="body"/>
          </p:nvPr>
        </p:nvSpPr>
        <p:spPr>
          <a:xfrm>
            <a:off x="457200" y="3682080"/>
            <a:ext cx="2649600" cy="1896840"/>
          </a:xfrm>
          <a:prstGeom prst="rect">
            <a:avLst/>
          </a:prstGeom>
        </p:spPr>
        <p:txBody>
          <a:bodyPr lIns="0" rIns="0" tIns="0" bIns="0">
            <a:normAutofit/>
          </a:bodyPr>
          <a:p>
            <a:endParaRPr b="0" lang="nl-NL" sz="3200" spc="-1" strike="noStrike">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rIns="0" tIns="0" bIns="0">
            <a:normAutofit/>
          </a:bodyPr>
          <a:p>
            <a:endParaRPr b="0" lang="nl-NL" sz="3200" spc="-1" strike="noStrike">
              <a:latin typeface="Arial"/>
            </a:endParaRPr>
          </a:p>
        </p:txBody>
      </p:sp>
      <p:sp>
        <p:nvSpPr>
          <p:cNvPr id="75" name="PlaceHolder 7"/>
          <p:cNvSpPr>
            <a:spLocks noGrp="1"/>
          </p:cNvSpPr>
          <p:nvPr>
            <p:ph type="body"/>
          </p:nvPr>
        </p:nvSpPr>
        <p:spPr>
          <a:xfrm>
            <a:off x="6022080" y="3682080"/>
            <a:ext cx="26496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8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83" name="PlaceHolder 2"/>
          <p:cNvSpPr>
            <a:spLocks noGrp="1"/>
          </p:cNvSpPr>
          <p:nvPr>
            <p:ph type="body"/>
          </p:nvPr>
        </p:nvSpPr>
        <p:spPr>
          <a:xfrm>
            <a:off x="457200" y="1604520"/>
            <a:ext cx="82292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85"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86"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90"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91"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
        <p:nvSpPr>
          <p:cNvPr id="92"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94"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95"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96" name="PlaceHolder 4"/>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98"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99"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100" name="PlaceHolder 4"/>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02" name="PlaceHolder 2"/>
          <p:cNvSpPr>
            <a:spLocks noGrp="1"/>
          </p:cNvSpPr>
          <p:nvPr>
            <p:ph type="body"/>
          </p:nvPr>
        </p:nvSpPr>
        <p:spPr>
          <a:xfrm>
            <a:off x="457200" y="1604520"/>
            <a:ext cx="8229240" cy="1896840"/>
          </a:xfrm>
          <a:prstGeom prst="rect">
            <a:avLst/>
          </a:prstGeom>
        </p:spPr>
        <p:txBody>
          <a:bodyPr lIns="0" rIns="0" tIns="0" bIns="0">
            <a:normAutofit/>
          </a:bodyPr>
          <a:p>
            <a:endParaRPr b="0" lang="nl-NL" sz="3200" spc="-1" strike="noStrike">
              <a:latin typeface="Arial"/>
            </a:endParaRPr>
          </a:p>
        </p:txBody>
      </p:sp>
      <p:sp>
        <p:nvSpPr>
          <p:cNvPr id="103" name="PlaceHolder 3"/>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05"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106"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107"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
        <p:nvSpPr>
          <p:cNvPr id="108" name="PlaceHolder 5"/>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10" name="PlaceHolder 2"/>
          <p:cNvSpPr>
            <a:spLocks noGrp="1"/>
          </p:cNvSpPr>
          <p:nvPr>
            <p:ph type="body"/>
          </p:nvPr>
        </p:nvSpPr>
        <p:spPr>
          <a:xfrm>
            <a:off x="457200" y="1604520"/>
            <a:ext cx="2649600" cy="1896840"/>
          </a:xfrm>
          <a:prstGeom prst="rect">
            <a:avLst/>
          </a:prstGeom>
        </p:spPr>
        <p:txBody>
          <a:bodyPr lIns="0" rIns="0" tIns="0" bIns="0">
            <a:normAutofit/>
          </a:bodyPr>
          <a:p>
            <a:endParaRPr b="0" lang="nl-NL" sz="3200" spc="-1" strike="noStrike">
              <a:latin typeface="Arial"/>
            </a:endParaRPr>
          </a:p>
        </p:txBody>
      </p:sp>
      <p:sp>
        <p:nvSpPr>
          <p:cNvPr id="111" name="PlaceHolder 3"/>
          <p:cNvSpPr>
            <a:spLocks noGrp="1"/>
          </p:cNvSpPr>
          <p:nvPr>
            <p:ph type="body"/>
          </p:nvPr>
        </p:nvSpPr>
        <p:spPr>
          <a:xfrm>
            <a:off x="3239640" y="1604520"/>
            <a:ext cx="2649600" cy="1896840"/>
          </a:xfrm>
          <a:prstGeom prst="rect">
            <a:avLst/>
          </a:prstGeom>
        </p:spPr>
        <p:txBody>
          <a:bodyPr lIns="0" rIns="0" tIns="0" bIns="0">
            <a:normAutofit/>
          </a:bodyPr>
          <a:p>
            <a:endParaRPr b="0" lang="nl-NL" sz="3200" spc="-1" strike="noStrike">
              <a:latin typeface="Arial"/>
            </a:endParaRPr>
          </a:p>
        </p:txBody>
      </p:sp>
      <p:sp>
        <p:nvSpPr>
          <p:cNvPr id="112" name="PlaceHolder 4"/>
          <p:cNvSpPr>
            <a:spLocks noGrp="1"/>
          </p:cNvSpPr>
          <p:nvPr>
            <p:ph type="body"/>
          </p:nvPr>
        </p:nvSpPr>
        <p:spPr>
          <a:xfrm>
            <a:off x="6022080" y="1604520"/>
            <a:ext cx="2649600" cy="1896840"/>
          </a:xfrm>
          <a:prstGeom prst="rect">
            <a:avLst/>
          </a:prstGeom>
        </p:spPr>
        <p:txBody>
          <a:bodyPr lIns="0" rIns="0" tIns="0" bIns="0">
            <a:normAutofit/>
          </a:bodyPr>
          <a:p>
            <a:endParaRPr b="0" lang="nl-NL" sz="3200" spc="-1" strike="noStrike">
              <a:latin typeface="Arial"/>
            </a:endParaRPr>
          </a:p>
        </p:txBody>
      </p:sp>
      <p:sp>
        <p:nvSpPr>
          <p:cNvPr id="113" name="PlaceHolder 5"/>
          <p:cNvSpPr>
            <a:spLocks noGrp="1"/>
          </p:cNvSpPr>
          <p:nvPr>
            <p:ph type="body"/>
          </p:nvPr>
        </p:nvSpPr>
        <p:spPr>
          <a:xfrm>
            <a:off x="457200" y="3682080"/>
            <a:ext cx="2649600" cy="1896840"/>
          </a:xfrm>
          <a:prstGeom prst="rect">
            <a:avLst/>
          </a:prstGeom>
        </p:spPr>
        <p:txBody>
          <a:bodyPr lIns="0" rIns="0" tIns="0" bIns="0">
            <a:normAutofit/>
          </a:bodyPr>
          <a:p>
            <a:endParaRPr b="0" lang="nl-NL" sz="3200" spc="-1" strike="noStrike">
              <a:latin typeface="Arial"/>
            </a:endParaRPr>
          </a:p>
        </p:txBody>
      </p:sp>
      <p:sp>
        <p:nvSpPr>
          <p:cNvPr id="114" name="PlaceHolder 6"/>
          <p:cNvSpPr>
            <a:spLocks noGrp="1"/>
          </p:cNvSpPr>
          <p:nvPr>
            <p:ph type="body"/>
          </p:nvPr>
        </p:nvSpPr>
        <p:spPr>
          <a:xfrm>
            <a:off x="3239640" y="3682080"/>
            <a:ext cx="2649600" cy="1896840"/>
          </a:xfrm>
          <a:prstGeom prst="rect">
            <a:avLst/>
          </a:prstGeom>
        </p:spPr>
        <p:txBody>
          <a:bodyPr lIns="0" rIns="0" tIns="0" bIns="0">
            <a:normAutofit/>
          </a:bodyPr>
          <a:p>
            <a:endParaRPr b="0" lang="nl-NL" sz="3200" spc="-1" strike="noStrike">
              <a:latin typeface="Arial"/>
            </a:endParaRPr>
          </a:p>
        </p:txBody>
      </p:sp>
      <p:sp>
        <p:nvSpPr>
          <p:cNvPr id="115" name="PlaceHolder 7"/>
          <p:cNvSpPr>
            <a:spLocks noGrp="1"/>
          </p:cNvSpPr>
          <p:nvPr>
            <p:ph type="body"/>
          </p:nvPr>
        </p:nvSpPr>
        <p:spPr>
          <a:xfrm>
            <a:off x="6022080" y="3682080"/>
            <a:ext cx="26496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1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21" name="PlaceHolder 2"/>
          <p:cNvSpPr>
            <a:spLocks noGrp="1"/>
          </p:cNvSpPr>
          <p:nvPr>
            <p:ph type="body"/>
          </p:nvPr>
        </p:nvSpPr>
        <p:spPr>
          <a:xfrm>
            <a:off x="457200" y="1604520"/>
            <a:ext cx="822924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23"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124"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28"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129"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
        <p:nvSpPr>
          <p:cNvPr id="130"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32"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133"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134" name="PlaceHolder 4"/>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36"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137"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138" name="PlaceHolder 4"/>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40" name="PlaceHolder 2"/>
          <p:cNvSpPr>
            <a:spLocks noGrp="1"/>
          </p:cNvSpPr>
          <p:nvPr>
            <p:ph type="body"/>
          </p:nvPr>
        </p:nvSpPr>
        <p:spPr>
          <a:xfrm>
            <a:off x="457200" y="1604520"/>
            <a:ext cx="8229240" cy="1896840"/>
          </a:xfrm>
          <a:prstGeom prst="rect">
            <a:avLst/>
          </a:prstGeom>
        </p:spPr>
        <p:txBody>
          <a:bodyPr lIns="0" rIns="0" tIns="0" bIns="0">
            <a:normAutofit/>
          </a:bodyPr>
          <a:p>
            <a:endParaRPr b="0" lang="nl-NL" sz="3200" spc="-1" strike="noStrike">
              <a:latin typeface="Arial"/>
            </a:endParaRPr>
          </a:p>
        </p:txBody>
      </p:sp>
      <p:sp>
        <p:nvSpPr>
          <p:cNvPr id="141" name="PlaceHolder 3"/>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43"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144"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145"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
        <p:nvSpPr>
          <p:cNvPr id="146" name="PlaceHolder 5"/>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48" name="PlaceHolder 2"/>
          <p:cNvSpPr>
            <a:spLocks noGrp="1"/>
          </p:cNvSpPr>
          <p:nvPr>
            <p:ph type="body"/>
          </p:nvPr>
        </p:nvSpPr>
        <p:spPr>
          <a:xfrm>
            <a:off x="457200" y="1604520"/>
            <a:ext cx="2649600" cy="1896840"/>
          </a:xfrm>
          <a:prstGeom prst="rect">
            <a:avLst/>
          </a:prstGeom>
        </p:spPr>
        <p:txBody>
          <a:bodyPr lIns="0" rIns="0" tIns="0" bIns="0">
            <a:normAutofit/>
          </a:bodyPr>
          <a:p>
            <a:endParaRPr b="0" lang="nl-NL" sz="3200" spc="-1" strike="noStrike">
              <a:latin typeface="Arial"/>
            </a:endParaRPr>
          </a:p>
        </p:txBody>
      </p:sp>
      <p:sp>
        <p:nvSpPr>
          <p:cNvPr id="149" name="PlaceHolder 3"/>
          <p:cNvSpPr>
            <a:spLocks noGrp="1"/>
          </p:cNvSpPr>
          <p:nvPr>
            <p:ph type="body"/>
          </p:nvPr>
        </p:nvSpPr>
        <p:spPr>
          <a:xfrm>
            <a:off x="3239640" y="1604520"/>
            <a:ext cx="2649600" cy="1896840"/>
          </a:xfrm>
          <a:prstGeom prst="rect">
            <a:avLst/>
          </a:prstGeom>
        </p:spPr>
        <p:txBody>
          <a:bodyPr lIns="0" rIns="0" tIns="0" bIns="0">
            <a:normAutofit/>
          </a:bodyPr>
          <a:p>
            <a:endParaRPr b="0" lang="nl-NL" sz="3200" spc="-1" strike="noStrike">
              <a:latin typeface="Arial"/>
            </a:endParaRPr>
          </a:p>
        </p:txBody>
      </p:sp>
      <p:sp>
        <p:nvSpPr>
          <p:cNvPr id="150" name="PlaceHolder 4"/>
          <p:cNvSpPr>
            <a:spLocks noGrp="1"/>
          </p:cNvSpPr>
          <p:nvPr>
            <p:ph type="body"/>
          </p:nvPr>
        </p:nvSpPr>
        <p:spPr>
          <a:xfrm>
            <a:off x="6022080" y="1604520"/>
            <a:ext cx="2649600" cy="1896840"/>
          </a:xfrm>
          <a:prstGeom prst="rect">
            <a:avLst/>
          </a:prstGeom>
        </p:spPr>
        <p:txBody>
          <a:bodyPr lIns="0" rIns="0" tIns="0" bIns="0">
            <a:normAutofit/>
          </a:bodyPr>
          <a:p>
            <a:endParaRPr b="0" lang="nl-NL" sz="3200" spc="-1" strike="noStrike">
              <a:latin typeface="Arial"/>
            </a:endParaRPr>
          </a:p>
        </p:txBody>
      </p:sp>
      <p:sp>
        <p:nvSpPr>
          <p:cNvPr id="151" name="PlaceHolder 5"/>
          <p:cNvSpPr>
            <a:spLocks noGrp="1"/>
          </p:cNvSpPr>
          <p:nvPr>
            <p:ph type="body"/>
          </p:nvPr>
        </p:nvSpPr>
        <p:spPr>
          <a:xfrm>
            <a:off x="457200" y="3682080"/>
            <a:ext cx="2649600" cy="1896840"/>
          </a:xfrm>
          <a:prstGeom prst="rect">
            <a:avLst/>
          </a:prstGeom>
        </p:spPr>
        <p:txBody>
          <a:bodyPr lIns="0" rIns="0" tIns="0" bIns="0">
            <a:normAutofit/>
          </a:bodyPr>
          <a:p>
            <a:endParaRPr b="0" lang="nl-NL" sz="3200" spc="-1" strike="noStrike">
              <a:latin typeface="Arial"/>
            </a:endParaRPr>
          </a:p>
        </p:txBody>
      </p:sp>
      <p:sp>
        <p:nvSpPr>
          <p:cNvPr id="152" name="PlaceHolder 6"/>
          <p:cNvSpPr>
            <a:spLocks noGrp="1"/>
          </p:cNvSpPr>
          <p:nvPr>
            <p:ph type="body"/>
          </p:nvPr>
        </p:nvSpPr>
        <p:spPr>
          <a:xfrm>
            <a:off x="3239640" y="3682080"/>
            <a:ext cx="2649600" cy="1896840"/>
          </a:xfrm>
          <a:prstGeom prst="rect">
            <a:avLst/>
          </a:prstGeom>
        </p:spPr>
        <p:txBody>
          <a:bodyPr lIns="0" rIns="0" tIns="0" bIns="0">
            <a:normAutofit/>
          </a:bodyPr>
          <a:p>
            <a:endParaRPr b="0" lang="nl-NL" sz="3200" spc="-1" strike="noStrike">
              <a:latin typeface="Arial"/>
            </a:endParaRPr>
          </a:p>
        </p:txBody>
      </p:sp>
      <p:sp>
        <p:nvSpPr>
          <p:cNvPr id="153" name="PlaceHolder 7"/>
          <p:cNvSpPr>
            <a:spLocks noGrp="1"/>
          </p:cNvSpPr>
          <p:nvPr>
            <p:ph type="body"/>
          </p:nvPr>
        </p:nvSpPr>
        <p:spPr>
          <a:xfrm>
            <a:off x="6022080" y="3682080"/>
            <a:ext cx="26496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nl-NL"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nl-NL"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nl-NL"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nl-NL"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nl-NL"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nl-NL"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nl-NL"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nl-NL"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nl-NL" sz="4400" spc="-1" strike="noStrike">
                <a:latin typeface="Arial"/>
              </a:rPr>
              <a:t>Klik om de opmaak van de titeltekst te bewerken</a:t>
            </a:r>
            <a:endParaRPr b="0" lang="nl-NL"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8880" cy="1144440"/>
          </a:xfrm>
          <a:prstGeom prst="rect">
            <a:avLst/>
          </a:prstGeom>
        </p:spPr>
        <p:txBody>
          <a:bodyPr lIns="0" rIns="0" tIns="0" bIns="0" anchor="ctr">
            <a:noAutofit/>
          </a:bodyPr>
          <a:p>
            <a:pPr algn="ctr"/>
            <a:r>
              <a:rPr b="0" lang="nl-NL" sz="1800" spc="-1" strike="noStrike">
                <a:latin typeface="Arial"/>
              </a:rPr>
              <a:t>Klik om de opmaak van de titeltekst te bewerken</a:t>
            </a:r>
            <a:endParaRPr b="0" lang="nl-NL" sz="1800" spc="-1" strike="noStrike">
              <a:latin typeface="Arial"/>
            </a:endParaRPr>
          </a:p>
        </p:txBody>
      </p:sp>
      <p:sp>
        <p:nvSpPr>
          <p:cNvPr id="39" name="PlaceHolder 2"/>
          <p:cNvSpPr>
            <a:spLocks noGrp="1"/>
          </p:cNvSpPr>
          <p:nvPr>
            <p:ph type="body"/>
          </p:nvPr>
        </p:nvSpPr>
        <p:spPr>
          <a:xfrm>
            <a:off x="457200" y="1604520"/>
            <a:ext cx="8228880" cy="397692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nl-NL" sz="1800" spc="-1" strike="noStrike">
                <a:latin typeface="Arial"/>
              </a:rPr>
              <a:t>Klik om de opmaak van de overzichtstekst te bewerken</a:t>
            </a:r>
            <a:endParaRPr b="0" lang="nl-NL" sz="1800" spc="-1" strike="noStrike">
              <a:latin typeface="Arial"/>
            </a:endParaRPr>
          </a:p>
          <a:p>
            <a:pPr lvl="1" marL="864000" indent="-324000" algn="ctr">
              <a:spcBef>
                <a:spcPts val="1134"/>
              </a:spcBef>
              <a:buClr>
                <a:srgbClr val="000000"/>
              </a:buClr>
              <a:buSzPct val="75000"/>
              <a:buFont typeface="Symbol" charset="2"/>
              <a:buChar char=""/>
            </a:pPr>
            <a:r>
              <a:rPr b="0" lang="nl-NL" sz="1800" spc="-1" strike="noStrike">
                <a:latin typeface="Arial"/>
              </a:rPr>
              <a:t>Tweede overzichtsniveau</a:t>
            </a:r>
            <a:endParaRPr b="0" lang="nl-NL" sz="1800" spc="-1" strike="noStrike">
              <a:latin typeface="Arial"/>
            </a:endParaRPr>
          </a:p>
          <a:p>
            <a:pPr lvl="2" marL="1296000" indent="-288000" algn="ctr">
              <a:spcBef>
                <a:spcPts val="850"/>
              </a:spcBef>
              <a:buClr>
                <a:srgbClr val="000000"/>
              </a:buClr>
              <a:buSzPct val="45000"/>
              <a:buFont typeface="Wingdings" charset="2"/>
              <a:buChar char=""/>
            </a:pPr>
            <a:r>
              <a:rPr b="0" lang="nl-NL" sz="1800" spc="-1" strike="noStrike">
                <a:latin typeface="Arial"/>
              </a:rPr>
              <a:t>Derde overzichtsniveau</a:t>
            </a:r>
            <a:endParaRPr b="0" lang="nl-NL" sz="1800" spc="-1" strike="noStrike">
              <a:latin typeface="Arial"/>
            </a:endParaRPr>
          </a:p>
          <a:p>
            <a:pPr lvl="3" marL="1728000" indent="-216000" algn="ctr">
              <a:spcBef>
                <a:spcPts val="567"/>
              </a:spcBef>
              <a:buClr>
                <a:srgbClr val="000000"/>
              </a:buClr>
              <a:buSzPct val="75000"/>
              <a:buFont typeface="Symbol" charset="2"/>
              <a:buChar char=""/>
            </a:pPr>
            <a:r>
              <a:rPr b="0" lang="nl-NL" sz="1800" spc="-1" strike="noStrike">
                <a:latin typeface="Arial"/>
              </a:rPr>
              <a:t>Vierde overzichtsniveau</a:t>
            </a:r>
            <a:endParaRPr b="0" lang="nl-NL" sz="1800" spc="-1" strike="noStrike">
              <a:latin typeface="Arial"/>
            </a:endParaRPr>
          </a:p>
          <a:p>
            <a:pPr lvl="4" marL="2160000" indent="-216000" algn="ctr">
              <a:spcBef>
                <a:spcPts val="283"/>
              </a:spcBef>
              <a:buClr>
                <a:srgbClr val="000000"/>
              </a:buClr>
              <a:buSzPct val="45000"/>
              <a:buFont typeface="Wingdings" charset="2"/>
              <a:buChar char=""/>
            </a:pPr>
            <a:r>
              <a:rPr b="0" lang="nl-NL" sz="1800" spc="-1" strike="noStrike">
                <a:latin typeface="Arial"/>
              </a:rPr>
              <a:t>Vijfde overzichtsniveau</a:t>
            </a:r>
            <a:endParaRPr b="0" lang="nl-NL" sz="1800" spc="-1" strike="noStrike">
              <a:latin typeface="Arial"/>
            </a:endParaRPr>
          </a:p>
          <a:p>
            <a:pPr lvl="5" marL="2592000" indent="-216000" algn="ctr">
              <a:spcBef>
                <a:spcPts val="283"/>
              </a:spcBef>
              <a:buClr>
                <a:srgbClr val="000000"/>
              </a:buClr>
              <a:buSzPct val="45000"/>
              <a:buFont typeface="Wingdings" charset="2"/>
              <a:buChar char=""/>
            </a:pPr>
            <a:r>
              <a:rPr b="0" lang="nl-NL" sz="1800" spc="-1" strike="noStrike">
                <a:latin typeface="Arial"/>
              </a:rPr>
              <a:t>Zesde overzichtsniveau</a:t>
            </a:r>
            <a:endParaRPr b="0" lang="nl-NL" sz="1800" spc="-1" strike="noStrike">
              <a:latin typeface="Arial"/>
            </a:endParaRPr>
          </a:p>
          <a:p>
            <a:pPr lvl="6" marL="3024000" indent="-216000" algn="ctr">
              <a:spcBef>
                <a:spcPts val="283"/>
              </a:spcBef>
              <a:buClr>
                <a:srgbClr val="000000"/>
              </a:buClr>
              <a:buSzPct val="45000"/>
              <a:buFont typeface="Wingdings" charset="2"/>
              <a:buChar char=""/>
            </a:pPr>
            <a:r>
              <a:rPr b="0" lang="nl-NL" sz="1800" spc="-1" strike="noStrike">
                <a:latin typeface="Arial"/>
              </a:rPr>
              <a:t>Zevende overzichtsniveau</a:t>
            </a:r>
            <a:endParaRPr b="0" lang="nl-NL"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 name="CustomShape 1"/>
          <p:cNvSpPr/>
          <p:nvPr/>
        </p:nvSpPr>
        <p:spPr>
          <a:xfrm>
            <a:off x="496800" y="1165320"/>
            <a:ext cx="8196480" cy="5407560"/>
          </a:xfrm>
          <a:prstGeom prst="roundRect">
            <a:avLst>
              <a:gd name="adj" fmla="val 2527"/>
            </a:avLst>
          </a:prstGeom>
          <a:solidFill>
            <a:srgbClr val="ecece7"/>
          </a:solidFill>
          <a:ln>
            <a:noFill/>
          </a:ln>
        </p:spPr>
        <p:style>
          <a:lnRef idx="2">
            <a:schemeClr val="accent1">
              <a:shade val="50000"/>
            </a:schemeClr>
          </a:lnRef>
          <a:fillRef idx="1">
            <a:schemeClr val="accent1"/>
          </a:fillRef>
          <a:effectRef idx="0">
            <a:schemeClr val="accent1"/>
          </a:effectRef>
          <a:fontRef idx="minor"/>
        </p:style>
      </p:sp>
      <p:sp>
        <p:nvSpPr>
          <p:cNvPr id="77" name="Line 2"/>
          <p:cNvSpPr/>
          <p:nvPr/>
        </p:nvSpPr>
        <p:spPr>
          <a:xfrm>
            <a:off x="550080" y="1757160"/>
            <a:ext cx="8066520" cy="0"/>
          </a:xfrm>
          <a:prstGeom prst="line">
            <a:avLst/>
          </a:prstGeom>
          <a:ln w="76320">
            <a:solidFill>
              <a:schemeClr val="bg1"/>
            </a:solidFill>
          </a:ln>
        </p:spPr>
        <p:style>
          <a:lnRef idx="1">
            <a:schemeClr val="accent1"/>
          </a:lnRef>
          <a:fillRef idx="0">
            <a:schemeClr val="accent1"/>
          </a:fillRef>
          <a:effectRef idx="0">
            <a:schemeClr val="accent1"/>
          </a:effectRef>
          <a:fontRef idx="minor"/>
        </p:style>
      </p:sp>
      <p:sp>
        <p:nvSpPr>
          <p:cNvPr id="78" name="PlaceHolder 3"/>
          <p:cNvSpPr>
            <a:spLocks noGrp="1"/>
          </p:cNvSpPr>
          <p:nvPr>
            <p:ph type="title"/>
          </p:nvPr>
        </p:nvSpPr>
        <p:spPr>
          <a:xfrm>
            <a:off x="457200" y="273600"/>
            <a:ext cx="8229240" cy="1144800"/>
          </a:xfrm>
          <a:prstGeom prst="rect">
            <a:avLst/>
          </a:prstGeom>
        </p:spPr>
        <p:txBody>
          <a:bodyPr lIns="0" rIns="0" tIns="0" bIns="0" anchor="ctr">
            <a:noAutofit/>
          </a:bodyPr>
          <a:p>
            <a:pPr algn="ctr"/>
            <a:r>
              <a:rPr b="0" lang="nl-NL" sz="4400" spc="-1" strike="noStrike">
                <a:latin typeface="Arial"/>
              </a:rPr>
              <a:t>Klik om de opmaak van de titeltekst te bewerken</a:t>
            </a:r>
            <a:endParaRPr b="0" lang="nl-NL" sz="4400" spc="-1" strike="noStrike">
              <a:latin typeface="Arial"/>
            </a:endParaRPr>
          </a:p>
        </p:txBody>
      </p:sp>
      <p:sp>
        <p:nvSpPr>
          <p:cNvPr id="79"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r>
              <a:rPr b="0" lang="nl-NL" sz="4400" spc="-1" strike="noStrike">
                <a:latin typeface="Arial"/>
              </a:rPr>
              <a:t>Klik om de opmaak van de titeltekst te bewerken</a:t>
            </a:r>
            <a:endParaRPr b="0" lang="nl-NL" sz="4400" spc="-1" strike="noStrike">
              <a:latin typeface="Arial"/>
            </a:endParaRPr>
          </a:p>
        </p:txBody>
      </p:sp>
      <p:sp>
        <p:nvSpPr>
          <p:cNvPr id="11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nl-NL" sz="3200" spc="-1" strike="noStrike">
                <a:latin typeface="Arial"/>
              </a:rPr>
              <a:t>Klik om de opmaak van de overzichtstekst te bewerken</a:t>
            </a:r>
            <a:endParaRPr b="0" lang="nl-NL" sz="3200" spc="-1" strike="noStrike">
              <a:latin typeface="Arial"/>
            </a:endParaRPr>
          </a:p>
          <a:p>
            <a:pPr lvl="1" marL="864000" indent="-324000">
              <a:spcBef>
                <a:spcPts val="1134"/>
              </a:spcBef>
              <a:buClr>
                <a:srgbClr val="000000"/>
              </a:buClr>
              <a:buSzPct val="75000"/>
              <a:buFont typeface="Symbol" charset="2"/>
              <a:buChar char=""/>
            </a:pPr>
            <a:r>
              <a:rPr b="0" lang="nl-NL" sz="2800" spc="-1" strike="noStrike">
                <a:latin typeface="Arial"/>
              </a:rPr>
              <a:t>Tweede overzichtsniveau</a:t>
            </a:r>
            <a:endParaRPr b="0" lang="nl-NL" sz="2800" spc="-1" strike="noStrike">
              <a:latin typeface="Arial"/>
            </a:endParaRPr>
          </a:p>
          <a:p>
            <a:pPr lvl="2" marL="1296000" indent="-288000">
              <a:spcBef>
                <a:spcPts val="850"/>
              </a:spcBef>
              <a:buClr>
                <a:srgbClr val="000000"/>
              </a:buClr>
              <a:buSzPct val="45000"/>
              <a:buFont typeface="Wingdings" charset="2"/>
              <a:buChar char=""/>
            </a:pPr>
            <a:r>
              <a:rPr b="0" lang="nl-NL" sz="2400" spc="-1" strike="noStrike">
                <a:latin typeface="Arial"/>
              </a:rPr>
              <a:t>Derde overzichtsniveau</a:t>
            </a:r>
            <a:endParaRPr b="0" lang="nl-NL" sz="2400" spc="-1" strike="noStrike">
              <a:latin typeface="Arial"/>
            </a:endParaRPr>
          </a:p>
          <a:p>
            <a:pPr lvl="3" marL="1728000" indent="-216000">
              <a:spcBef>
                <a:spcPts val="567"/>
              </a:spcBef>
              <a:buClr>
                <a:srgbClr val="000000"/>
              </a:buClr>
              <a:buSzPct val="75000"/>
              <a:buFont typeface="Symbol" charset="2"/>
              <a:buChar char=""/>
            </a:pPr>
            <a:r>
              <a:rPr b="0" lang="nl-NL" sz="2000" spc="-1" strike="noStrike">
                <a:latin typeface="Arial"/>
              </a:rPr>
              <a:t>Vierde overzichtsniveau</a:t>
            </a:r>
            <a:endParaRPr b="0" lang="nl-NL" sz="2000" spc="-1" strike="noStrike">
              <a:latin typeface="Arial"/>
            </a:endParaRPr>
          </a:p>
          <a:p>
            <a:pPr lvl="4" marL="2160000" indent="-216000">
              <a:spcBef>
                <a:spcPts val="283"/>
              </a:spcBef>
              <a:buClr>
                <a:srgbClr val="000000"/>
              </a:buClr>
              <a:buSzPct val="45000"/>
              <a:buFont typeface="Wingdings" charset="2"/>
              <a:buChar char=""/>
            </a:pPr>
            <a:r>
              <a:rPr b="0" lang="nl-NL" sz="2000" spc="-1" strike="noStrike">
                <a:latin typeface="Arial"/>
              </a:rPr>
              <a:t>Vijfde overzichtsniveau</a:t>
            </a:r>
            <a:endParaRPr b="0" lang="nl-NL" sz="2000" spc="-1" strike="noStrike">
              <a:latin typeface="Arial"/>
            </a:endParaRPr>
          </a:p>
          <a:p>
            <a:pPr lvl="5" marL="2592000" indent="-216000">
              <a:spcBef>
                <a:spcPts val="283"/>
              </a:spcBef>
              <a:buClr>
                <a:srgbClr val="000000"/>
              </a:buClr>
              <a:buSzPct val="45000"/>
              <a:buFont typeface="Wingdings" charset="2"/>
              <a:buChar char=""/>
            </a:pPr>
            <a:r>
              <a:rPr b="0" lang="nl-NL" sz="2000" spc="-1" strike="noStrike">
                <a:latin typeface="Arial"/>
              </a:rPr>
              <a:t>Zesde overzichtsniveau</a:t>
            </a:r>
            <a:endParaRPr b="0" lang="nl-NL" sz="2000" spc="-1" strike="noStrike">
              <a:latin typeface="Arial"/>
            </a:endParaRPr>
          </a:p>
          <a:p>
            <a:pPr lvl="6" marL="3024000" indent="-216000">
              <a:spcBef>
                <a:spcPts val="283"/>
              </a:spcBef>
              <a:buClr>
                <a:srgbClr val="000000"/>
              </a:buClr>
              <a:buSzPct val="45000"/>
              <a:buFont typeface="Wingdings" charset="2"/>
              <a:buChar char=""/>
            </a:pPr>
            <a:r>
              <a:rPr b="0" lang="nl-NL" sz="2000" spc="-1" strike="noStrike">
                <a:latin typeface="Arial"/>
              </a:rPr>
              <a:t>Zevende overzichtsniveau</a:t>
            </a:r>
            <a:endParaRPr b="0" lang="nl-NL"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2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png"/><Relationship Id="rId3" Type="http://schemas.openxmlformats.org/officeDocument/2006/relationships/slideLayout" Target="../slideLayouts/slideLayout1.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37.xml"/><Relationship Id="rId10"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 Id="rId11" Type="http://schemas.openxmlformats.org/officeDocument/2006/relationships/slideLayout" Target="../slideLayouts/slideLayout37.xml"/><Relationship Id="rId1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1" Type="http://schemas.openxmlformats.org/officeDocument/2006/relationships/image" Target="../media/image69.png"/><Relationship Id="rId12" Type="http://schemas.openxmlformats.org/officeDocument/2006/relationships/slideLayout" Target="../slideLayouts/slideLayout37.xml"/><Relationship Id="rId1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xml"/><Relationship Id="rId3" Type="http://schemas.openxmlformats.org/officeDocument/2006/relationships/notesSlide" Target="../notesSlides/notesSlide15.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xml"/><Relationship Id="rId3" Type="http://schemas.openxmlformats.org/officeDocument/2006/relationships/notesSlide" Target="../notesSlides/notesSlide2.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chart" Target="../charts/chart1.xml"/><Relationship Id="rId3" Type="http://schemas.openxmlformats.org/officeDocument/2006/relationships/chart" Target="../charts/chart2.xml"/><Relationship Id="rId4" Type="http://schemas.openxmlformats.org/officeDocument/2006/relationships/slideLayout" Target="../slideLayouts/slideLayout1.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6" Type="http://schemas.openxmlformats.org/officeDocument/2006/relationships/image" Target="../media/image23.png"/><Relationship Id="rId17" Type="http://schemas.openxmlformats.org/officeDocument/2006/relationships/image" Target="../media/image24.png"/><Relationship Id="rId18" Type="http://schemas.openxmlformats.org/officeDocument/2006/relationships/image" Target="../media/image25.png"/><Relationship Id="rId19" Type="http://schemas.openxmlformats.org/officeDocument/2006/relationships/image" Target="../media/image26.png"/><Relationship Id="rId20" Type="http://schemas.openxmlformats.org/officeDocument/2006/relationships/image" Target="../media/image27.png"/><Relationship Id="rId21" Type="http://schemas.openxmlformats.org/officeDocument/2006/relationships/image" Target="../media/image28.png"/><Relationship Id="rId22" Type="http://schemas.openxmlformats.org/officeDocument/2006/relationships/slideLayout" Target="../slideLayouts/slideLayout25.xml"/><Relationship Id="rId2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slideLayout" Target="../slideLayouts/slideLayout1.xml"/><Relationship Id="rId6"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slideLayout" Target="../slideLayouts/slideLayout1.xml"/><Relationship Id="rId6"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0" name="Afbeelding 2" descr="Afbeelding met tekst&#10;&#10;Automatisch gegenereerde beschrijving"/>
          <p:cNvPicPr/>
          <p:nvPr/>
        </p:nvPicPr>
        <p:blipFill>
          <a:blip r:embed="rId1"/>
          <a:stretch/>
        </p:blipFill>
        <p:spPr>
          <a:xfrm>
            <a:off x="-10440" y="851400"/>
            <a:ext cx="9153720" cy="5148720"/>
          </a:xfrm>
          <a:prstGeom prst="rect">
            <a:avLst/>
          </a:prstGeom>
          <a:ln>
            <a:noFill/>
          </a:ln>
        </p:spPr>
      </p:pic>
      <p:sp>
        <p:nvSpPr>
          <p:cNvPr id="161" name="TextShape 1"/>
          <p:cNvSpPr txBox="1"/>
          <p:nvPr/>
        </p:nvSpPr>
        <p:spPr>
          <a:xfrm>
            <a:off x="-72000" y="905040"/>
            <a:ext cx="9143280" cy="5142960"/>
          </a:xfrm>
          <a:prstGeom prst="rect">
            <a:avLst/>
          </a:prstGeom>
          <a:blipFill rotWithShape="0">
            <a:blip r:embed="rId2"/>
            <a:stretch>
              <a:fillRect/>
            </a:stretch>
          </a:blipFill>
          <a:ln>
            <a:noFill/>
          </a:ln>
        </p:spPr>
        <p:txBody>
          <a:bodyPr lIns="90000" rIns="90000" tIns="45000" bIns="45000" anchorCtr="1">
            <a:noAutofit/>
          </a:bodyPr>
          <a:p>
            <a:pPr algn="ctr"/>
            <a:r>
              <a:rPr b="1" lang="nl-NL" sz="2800" spc="-1" strike="noStrike">
                <a:latin typeface="Arial"/>
              </a:rPr>
              <a:t>Door Joost Spanjer</a:t>
            </a:r>
            <a:r>
              <a:rPr b="0" lang="nl-NL" sz="1800" spc="-1" strike="noStrike">
                <a:latin typeface="Arial"/>
              </a:rPr>
              <a:t> </a:t>
            </a:r>
            <a:endParaRPr b="0" lang="nl-NL"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CustomShape 1"/>
          <p:cNvSpPr/>
          <p:nvPr/>
        </p:nvSpPr>
        <p:spPr>
          <a:xfrm>
            <a:off x="628560" y="232920"/>
            <a:ext cx="7886160" cy="1324800"/>
          </a:xfrm>
          <a:prstGeom prst="rect">
            <a:avLst/>
          </a:prstGeom>
          <a:noFill/>
          <a:ln>
            <a:noFill/>
          </a:ln>
        </p:spPr>
        <p:style>
          <a:lnRef idx="0"/>
          <a:fillRef idx="0"/>
          <a:effectRef idx="0"/>
          <a:fontRef idx="minor"/>
        </p:style>
        <p:txBody>
          <a:bodyPr lIns="90000" rIns="90000" tIns="45000" bIns="45000" anchor="ctr">
            <a:noAutofit/>
          </a:bodyPr>
          <a:p>
            <a:pPr algn="ctr">
              <a:lnSpc>
                <a:spcPct val="90000"/>
              </a:lnSpc>
            </a:pPr>
            <a:r>
              <a:rPr b="0" lang="nl-NL" sz="4400" spc="-1" strike="noStrike">
                <a:solidFill>
                  <a:srgbClr val="000000"/>
                </a:solidFill>
                <a:latin typeface="Calibri Light"/>
              </a:rPr>
              <a:t>Saldering </a:t>
            </a:r>
            <a:endParaRPr b="0" lang="nl-NL" sz="4400" spc="-1" strike="noStrike">
              <a:latin typeface="Arial"/>
            </a:endParaRPr>
          </a:p>
        </p:txBody>
      </p:sp>
      <p:sp>
        <p:nvSpPr>
          <p:cNvPr id="230" name="CustomShape 2"/>
          <p:cNvSpPr/>
          <p:nvPr/>
        </p:nvSpPr>
        <p:spPr>
          <a:xfrm>
            <a:off x="628560" y="1236240"/>
            <a:ext cx="7886160" cy="384480"/>
          </a:xfrm>
          <a:prstGeom prst="rect">
            <a:avLst/>
          </a:prstGeom>
          <a:noFill/>
          <a:ln>
            <a:noFill/>
          </a:ln>
        </p:spPr>
        <p:style>
          <a:lnRef idx="0"/>
          <a:fillRef idx="0"/>
          <a:effectRef idx="0"/>
          <a:fontRef idx="minor"/>
        </p:style>
        <p:txBody>
          <a:bodyPr lIns="90000" rIns="90000" tIns="45000" bIns="45000" anchor="b">
            <a:noAutofit/>
          </a:bodyPr>
          <a:p>
            <a:pPr algn="ctr">
              <a:lnSpc>
                <a:spcPct val="90000"/>
              </a:lnSpc>
              <a:spcBef>
                <a:spcPts val="1001"/>
              </a:spcBef>
              <a:tabLst>
                <a:tab algn="l" pos="0"/>
              </a:tabLst>
            </a:pPr>
            <a:r>
              <a:rPr b="1" lang="nl-NL" sz="1320" spc="-1" strike="noStrike">
                <a:solidFill>
                  <a:srgbClr val="ff7500"/>
                </a:solidFill>
                <a:latin typeface="Asap SemiBold"/>
                <a:ea typeface="Asap SemiBold"/>
              </a:rPr>
              <a:t>Minder PV op het net</a:t>
            </a:r>
            <a:endParaRPr b="0" lang="nl-NL" sz="1320" spc="-1" strike="noStrike">
              <a:latin typeface="Arial"/>
            </a:endParaRPr>
          </a:p>
        </p:txBody>
      </p:sp>
      <p:pic>
        <p:nvPicPr>
          <p:cNvPr id="231" name="Picture 2" descr="De eerste jaren verandert er niets, maar in 2025 wordt de salderingsregeling in één klap fors teruggeschroefd"/>
          <p:cNvPicPr/>
          <p:nvPr/>
        </p:nvPicPr>
        <p:blipFill>
          <a:blip r:embed="rId1"/>
          <a:stretch/>
        </p:blipFill>
        <p:spPr>
          <a:xfrm>
            <a:off x="1211040" y="2361960"/>
            <a:ext cx="6721560" cy="317736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2" name="Afbeelding 2" descr=""/>
          <p:cNvPicPr/>
          <p:nvPr/>
        </p:nvPicPr>
        <p:blipFill>
          <a:blip r:embed="rId1"/>
          <a:stretch/>
        </p:blipFill>
        <p:spPr>
          <a:xfrm>
            <a:off x="0" y="857160"/>
            <a:ext cx="9143280" cy="5142960"/>
          </a:xfrm>
          <a:prstGeom prst="rect">
            <a:avLst/>
          </a:prstGeom>
          <a:ln>
            <a:noFill/>
          </a:ln>
        </p:spPr>
      </p:pic>
      <p:pic>
        <p:nvPicPr>
          <p:cNvPr id="233" name="Afbeelding 4" descr=""/>
          <p:cNvPicPr/>
          <p:nvPr/>
        </p:nvPicPr>
        <p:blipFill>
          <a:blip r:embed="rId2"/>
          <a:stretch/>
        </p:blipFill>
        <p:spPr>
          <a:xfrm>
            <a:off x="0" y="857160"/>
            <a:ext cx="9143280" cy="5142960"/>
          </a:xfrm>
          <a:prstGeom prst="rect">
            <a:avLst/>
          </a:prstGeom>
          <a:ln>
            <a:noFill/>
          </a:ln>
        </p:spPr>
      </p:pic>
      <p:sp>
        <p:nvSpPr>
          <p:cNvPr id="234" name="CustomShape 1"/>
          <p:cNvSpPr/>
          <p:nvPr/>
        </p:nvSpPr>
        <p:spPr>
          <a:xfrm>
            <a:off x="502200" y="1637640"/>
            <a:ext cx="8238240" cy="384120"/>
          </a:xfrm>
          <a:prstGeom prst="rect">
            <a:avLst/>
          </a:prstGeom>
          <a:noFill/>
          <a:ln>
            <a:noFill/>
          </a:ln>
        </p:spPr>
        <p:style>
          <a:lnRef idx="0"/>
          <a:fillRef idx="0"/>
          <a:effectRef idx="0"/>
          <a:fontRef idx="minor"/>
        </p:style>
        <p:txBody>
          <a:bodyPr lIns="90000" rIns="90000" tIns="45000" bIns="45000">
            <a:noAutofit/>
          </a:bodyPr>
          <a:p>
            <a:pPr algn="ctr">
              <a:lnSpc>
                <a:spcPct val="90000"/>
              </a:lnSpc>
            </a:pPr>
            <a:r>
              <a:rPr b="0" lang="en-US" sz="3300" spc="-1" strike="noStrike">
                <a:solidFill>
                  <a:srgbClr val="000000"/>
                </a:solidFill>
                <a:latin typeface="Lato"/>
                <a:ea typeface="Lato"/>
              </a:rPr>
              <a:t>De </a:t>
            </a:r>
            <a:r>
              <a:rPr b="0" lang="en-US" sz="3300" spc="-1" strike="noStrike" u="sng">
                <a:solidFill>
                  <a:srgbClr val="000000"/>
                </a:solidFill>
                <a:uFillTx/>
                <a:latin typeface="Lato"/>
                <a:ea typeface="Lato"/>
              </a:rPr>
              <a:t>slimme</a:t>
            </a:r>
            <a:r>
              <a:rPr b="0" lang="en-US" sz="3300" spc="-1" strike="noStrike">
                <a:solidFill>
                  <a:srgbClr val="000000"/>
                </a:solidFill>
                <a:latin typeface="Lato"/>
                <a:ea typeface="Lato"/>
              </a:rPr>
              <a:t> warmtebatterij</a:t>
            </a:r>
            <a:endParaRPr b="0" lang="nl-NL" sz="3300" spc="-1" strike="noStrike">
              <a:latin typeface="Arial"/>
            </a:endParaRPr>
          </a:p>
        </p:txBody>
      </p:sp>
      <p:sp>
        <p:nvSpPr>
          <p:cNvPr id="235" name="CustomShape 2"/>
          <p:cNvSpPr/>
          <p:nvPr/>
        </p:nvSpPr>
        <p:spPr>
          <a:xfrm>
            <a:off x="990000" y="4629600"/>
            <a:ext cx="7263000" cy="1713960"/>
          </a:xfrm>
          <a:prstGeom prst="rect">
            <a:avLst/>
          </a:prstGeom>
          <a:noFill/>
          <a:ln>
            <a:noFill/>
          </a:ln>
        </p:spPr>
        <p:style>
          <a:lnRef idx="0"/>
          <a:fillRef idx="0"/>
          <a:effectRef idx="0"/>
          <a:fontRef idx="minor"/>
        </p:style>
        <p:txBody>
          <a:bodyPr lIns="68400" rIns="68400" tIns="34200" bIns="34200">
            <a:spAutoFit/>
          </a:bodyPr>
          <a:p>
            <a:pPr algn="ctr">
              <a:lnSpc>
                <a:spcPct val="100000"/>
              </a:lnSpc>
            </a:pPr>
            <a:r>
              <a:rPr b="1" lang="en-US" sz="5400" spc="-1" strike="noStrike">
                <a:solidFill>
                  <a:srgbClr val="000000"/>
                </a:solidFill>
                <a:latin typeface="Lato"/>
                <a:ea typeface="Lato"/>
              </a:rPr>
              <a:t>hardware - software</a:t>
            </a:r>
            <a:endParaRPr b="0" lang="nl-NL" sz="54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6" name="Picture 2" descr="A picture containing shape&#10;&#10;Description automatically generated"/>
          <p:cNvPicPr/>
          <p:nvPr/>
        </p:nvPicPr>
        <p:blipFill>
          <a:blip r:embed="rId1"/>
          <a:stretch/>
        </p:blipFill>
        <p:spPr>
          <a:xfrm>
            <a:off x="0" y="857160"/>
            <a:ext cx="9143280" cy="5142960"/>
          </a:xfrm>
          <a:prstGeom prst="rect">
            <a:avLst/>
          </a:prstGeom>
          <a:ln>
            <a:noFill/>
          </a:ln>
        </p:spPr>
      </p:pic>
      <p:sp>
        <p:nvSpPr>
          <p:cNvPr id="237" name="CustomShape 1"/>
          <p:cNvSpPr/>
          <p:nvPr/>
        </p:nvSpPr>
        <p:spPr>
          <a:xfrm>
            <a:off x="-754560" y="2868840"/>
            <a:ext cx="10194840" cy="153864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pic>
        <p:nvPicPr>
          <p:cNvPr id="238" name="Picture 2" descr="Universele regeling UVR16x2"/>
          <p:cNvPicPr/>
          <p:nvPr/>
        </p:nvPicPr>
        <p:blipFill>
          <a:blip r:embed="rId2"/>
          <a:stretch/>
        </p:blipFill>
        <p:spPr>
          <a:xfrm>
            <a:off x="4971600" y="3252960"/>
            <a:ext cx="1023120" cy="864720"/>
          </a:xfrm>
          <a:prstGeom prst="rect">
            <a:avLst/>
          </a:prstGeom>
          <a:ln>
            <a:noFill/>
          </a:ln>
        </p:spPr>
      </p:pic>
      <p:pic>
        <p:nvPicPr>
          <p:cNvPr id="239" name="Picture 2" descr="C.M.I. Control and Monitoring Interface C.M.I. &gt; x2 | operation &amp;  interfaces &gt; Products - Technische Alternative"/>
          <p:cNvPicPr/>
          <p:nvPr/>
        </p:nvPicPr>
        <p:blipFill>
          <a:blip r:embed="rId3"/>
          <a:stretch/>
        </p:blipFill>
        <p:spPr>
          <a:xfrm>
            <a:off x="3686040" y="3312000"/>
            <a:ext cx="919080" cy="864720"/>
          </a:xfrm>
          <a:prstGeom prst="rect">
            <a:avLst/>
          </a:prstGeom>
          <a:ln>
            <a:noFill/>
          </a:ln>
        </p:spPr>
      </p:pic>
      <p:pic>
        <p:nvPicPr>
          <p:cNvPr id="240" name="Picture 10" descr="Warmtewisselaar RVS | 30 platen | 66 kW"/>
          <p:cNvPicPr/>
          <p:nvPr/>
        </p:nvPicPr>
        <p:blipFill>
          <a:blip r:embed="rId4"/>
          <a:srcRect l="2136" t="11423" r="2759" b="16464"/>
          <a:stretch/>
        </p:blipFill>
        <p:spPr>
          <a:xfrm>
            <a:off x="2126160" y="5019840"/>
            <a:ext cx="619200" cy="469080"/>
          </a:xfrm>
          <a:prstGeom prst="rect">
            <a:avLst/>
          </a:prstGeom>
          <a:ln>
            <a:noFill/>
          </a:ln>
        </p:spPr>
      </p:pic>
      <p:pic>
        <p:nvPicPr>
          <p:cNvPr id="241" name="Picture 12" descr="Wilo Star-Z 20 / 2000 drinking water pump 4028111 PN 10, 230 V"/>
          <p:cNvPicPr/>
          <p:nvPr/>
        </p:nvPicPr>
        <p:blipFill>
          <a:blip r:embed="rId5"/>
          <a:stretch/>
        </p:blipFill>
        <p:spPr>
          <a:xfrm>
            <a:off x="2881080" y="4819320"/>
            <a:ext cx="676800" cy="902520"/>
          </a:xfrm>
          <a:prstGeom prst="rect">
            <a:avLst/>
          </a:prstGeom>
          <a:ln>
            <a:noFill/>
          </a:ln>
        </p:spPr>
      </p:pic>
      <p:pic>
        <p:nvPicPr>
          <p:cNvPr id="242" name="Picture 14" descr="Magneetventiel TP-DA 1/4''..."/>
          <p:cNvPicPr/>
          <p:nvPr/>
        </p:nvPicPr>
        <p:blipFill>
          <a:blip r:embed="rId6"/>
          <a:stretch/>
        </p:blipFill>
        <p:spPr>
          <a:xfrm>
            <a:off x="3558600" y="4846680"/>
            <a:ext cx="815040" cy="815040"/>
          </a:xfrm>
          <a:prstGeom prst="rect">
            <a:avLst/>
          </a:prstGeom>
          <a:ln>
            <a:noFill/>
          </a:ln>
        </p:spPr>
      </p:pic>
      <p:pic>
        <p:nvPicPr>
          <p:cNvPr id="243" name="Graphic 19" descr="Syncing cloud with solid fill"/>
          <p:cNvPicPr/>
          <p:nvPr/>
        </p:nvPicPr>
        <p:blipFill>
          <a:blip r:embed="rId7"/>
          <a:stretch/>
        </p:blipFill>
        <p:spPr>
          <a:xfrm>
            <a:off x="3986640" y="473400"/>
            <a:ext cx="2664720" cy="2664720"/>
          </a:xfrm>
          <a:prstGeom prst="rect">
            <a:avLst/>
          </a:prstGeom>
          <a:ln>
            <a:noFill/>
          </a:ln>
        </p:spPr>
      </p:pic>
      <p:sp>
        <p:nvSpPr>
          <p:cNvPr id="244" name="CustomShape 2"/>
          <p:cNvSpPr/>
          <p:nvPr/>
        </p:nvSpPr>
        <p:spPr>
          <a:xfrm>
            <a:off x="417600" y="1021320"/>
            <a:ext cx="2127600" cy="171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5400" spc="-1" strike="noStrike">
                <a:solidFill>
                  <a:srgbClr val="000000"/>
                </a:solidFill>
                <a:latin typeface="Lato"/>
                <a:ea typeface="Lato"/>
              </a:rPr>
              <a:t>Slim?</a:t>
            </a:r>
            <a:endParaRPr b="0" lang="nl-NL" sz="5400" spc="-1" strike="noStrike">
              <a:latin typeface="Arial"/>
            </a:endParaRPr>
          </a:p>
        </p:txBody>
      </p:sp>
      <p:pic>
        <p:nvPicPr>
          <p:cNvPr id="245" name="Afbeelding 6" descr=""/>
          <p:cNvPicPr/>
          <p:nvPr/>
        </p:nvPicPr>
        <p:blipFill>
          <a:blip r:embed="rId8"/>
          <a:stretch/>
        </p:blipFill>
        <p:spPr>
          <a:xfrm>
            <a:off x="4547160" y="4952160"/>
            <a:ext cx="1162800" cy="53676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6" name="Picture 2" descr="A picture containing shape&#10;&#10;Description automatically generated"/>
          <p:cNvPicPr/>
          <p:nvPr/>
        </p:nvPicPr>
        <p:blipFill>
          <a:blip r:embed="rId1"/>
          <a:stretch/>
        </p:blipFill>
        <p:spPr>
          <a:xfrm>
            <a:off x="0" y="857160"/>
            <a:ext cx="9143280" cy="5142960"/>
          </a:xfrm>
          <a:prstGeom prst="rect">
            <a:avLst/>
          </a:prstGeom>
          <a:ln>
            <a:noFill/>
          </a:ln>
        </p:spPr>
      </p:pic>
      <p:sp>
        <p:nvSpPr>
          <p:cNvPr id="247" name="CustomShape 1"/>
          <p:cNvSpPr/>
          <p:nvPr/>
        </p:nvSpPr>
        <p:spPr>
          <a:xfrm rot="17479800">
            <a:off x="-141480" y="37080"/>
            <a:ext cx="2039400" cy="514800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48" name="Graphic 5" descr="Bar chart with solid fill"/>
          <p:cNvPicPr/>
          <p:nvPr/>
        </p:nvPicPr>
        <p:blipFill>
          <a:blip r:embed="rId2"/>
          <a:stretch/>
        </p:blipFill>
        <p:spPr>
          <a:xfrm>
            <a:off x="2292840" y="2000160"/>
            <a:ext cx="685080" cy="685080"/>
          </a:xfrm>
          <a:prstGeom prst="rect">
            <a:avLst/>
          </a:prstGeom>
          <a:ln>
            <a:noFill/>
          </a:ln>
        </p:spPr>
      </p:pic>
      <p:sp>
        <p:nvSpPr>
          <p:cNvPr id="249" name="CustomShape 2"/>
          <p:cNvSpPr/>
          <p:nvPr/>
        </p:nvSpPr>
        <p:spPr>
          <a:xfrm>
            <a:off x="455760" y="2227680"/>
            <a:ext cx="2127600" cy="4791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Jouw verbruiksprofiel</a:t>
            </a:r>
            <a:endParaRPr b="0" lang="nl-NL" sz="1350" spc="-1" strike="noStrike">
              <a:latin typeface="Arial"/>
            </a:endParaRPr>
          </a:p>
        </p:txBody>
      </p:sp>
      <p:sp>
        <p:nvSpPr>
          <p:cNvPr id="250" name="CustomShape 3"/>
          <p:cNvSpPr/>
          <p:nvPr/>
        </p:nvSpPr>
        <p:spPr>
          <a:xfrm>
            <a:off x="455760" y="297072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Lokaal weerbericht</a:t>
            </a:r>
            <a:endParaRPr b="0" lang="nl-NL" sz="1350" spc="-1" strike="noStrike">
              <a:latin typeface="Arial"/>
            </a:endParaRPr>
          </a:p>
        </p:txBody>
      </p:sp>
      <p:sp>
        <p:nvSpPr>
          <p:cNvPr id="251" name="CustomShape 4"/>
          <p:cNvSpPr/>
          <p:nvPr/>
        </p:nvSpPr>
        <p:spPr>
          <a:xfrm>
            <a:off x="455760" y="365652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Energieprijzen</a:t>
            </a:r>
            <a:endParaRPr b="0" lang="nl-NL" sz="1350" spc="-1" strike="noStrike">
              <a:latin typeface="Arial"/>
            </a:endParaRPr>
          </a:p>
        </p:txBody>
      </p:sp>
      <p:pic>
        <p:nvPicPr>
          <p:cNvPr id="252" name="Graphic 12" descr="Partial sun with solid fill"/>
          <p:cNvPicPr/>
          <p:nvPr/>
        </p:nvPicPr>
        <p:blipFill>
          <a:blip r:embed="rId3"/>
          <a:stretch/>
        </p:blipFill>
        <p:spPr>
          <a:xfrm>
            <a:off x="1949760" y="2714760"/>
            <a:ext cx="685080" cy="685080"/>
          </a:xfrm>
          <a:prstGeom prst="rect">
            <a:avLst/>
          </a:prstGeom>
          <a:ln>
            <a:noFill/>
          </a:ln>
        </p:spPr>
      </p:pic>
      <p:pic>
        <p:nvPicPr>
          <p:cNvPr id="253" name="Graphic 14" descr="Euro with solid fill"/>
          <p:cNvPicPr/>
          <p:nvPr/>
        </p:nvPicPr>
        <p:blipFill>
          <a:blip r:embed="rId4"/>
          <a:stretch/>
        </p:blipFill>
        <p:spPr>
          <a:xfrm>
            <a:off x="1599120" y="3513240"/>
            <a:ext cx="559440" cy="559440"/>
          </a:xfrm>
          <a:prstGeom prst="rect">
            <a:avLst/>
          </a:prstGeom>
          <a:ln>
            <a:noFill/>
          </a:ln>
        </p:spPr>
      </p:pic>
      <p:sp>
        <p:nvSpPr>
          <p:cNvPr id="254" name="CustomShape 5"/>
          <p:cNvSpPr/>
          <p:nvPr/>
        </p:nvSpPr>
        <p:spPr>
          <a:xfrm>
            <a:off x="3552120" y="4073400"/>
            <a:ext cx="784080" cy="181008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55" name="Graphic 21" descr="Bar chart with solid fill"/>
          <p:cNvPicPr/>
          <p:nvPr/>
        </p:nvPicPr>
        <p:blipFill>
          <a:blip r:embed="rId5"/>
          <a:stretch/>
        </p:blipFill>
        <p:spPr>
          <a:xfrm>
            <a:off x="3597120" y="4761720"/>
            <a:ext cx="685080" cy="685080"/>
          </a:xfrm>
          <a:prstGeom prst="rect">
            <a:avLst/>
          </a:prstGeom>
          <a:ln>
            <a:noFill/>
          </a:ln>
        </p:spPr>
      </p:pic>
      <p:sp>
        <p:nvSpPr>
          <p:cNvPr id="256" name="CustomShape 6"/>
          <p:cNvSpPr/>
          <p:nvPr/>
        </p:nvSpPr>
        <p:spPr>
          <a:xfrm>
            <a:off x="2416320" y="505728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Laadstrategie</a:t>
            </a:r>
            <a:endParaRPr b="0" lang="nl-NL" sz="1350" spc="-1" strike="noStrike">
              <a:latin typeface="Arial"/>
            </a:endParaRPr>
          </a:p>
        </p:txBody>
      </p:sp>
      <p:sp>
        <p:nvSpPr>
          <p:cNvPr id="257" name="CustomShape 7"/>
          <p:cNvSpPr/>
          <p:nvPr/>
        </p:nvSpPr>
        <p:spPr>
          <a:xfrm rot="10800000">
            <a:off x="4807080" y="4199760"/>
            <a:ext cx="784080" cy="181008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58" name="Graphic 27" descr="Statistics with solid fill"/>
          <p:cNvPicPr/>
          <p:nvPr/>
        </p:nvPicPr>
        <p:blipFill>
          <a:blip r:embed="rId6"/>
          <a:stretch/>
        </p:blipFill>
        <p:spPr>
          <a:xfrm>
            <a:off x="4843080" y="4764960"/>
            <a:ext cx="685080" cy="685080"/>
          </a:xfrm>
          <a:prstGeom prst="rect">
            <a:avLst/>
          </a:prstGeom>
          <a:ln>
            <a:noFill/>
          </a:ln>
        </p:spPr>
      </p:pic>
      <p:sp>
        <p:nvSpPr>
          <p:cNvPr id="259" name="CustomShape 8"/>
          <p:cNvSpPr/>
          <p:nvPr/>
        </p:nvSpPr>
        <p:spPr>
          <a:xfrm>
            <a:off x="5564160" y="503496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Bufferstatus</a:t>
            </a:r>
            <a:endParaRPr b="0" lang="nl-NL" sz="1350" spc="-1" strike="noStrike">
              <a:latin typeface="Arial"/>
            </a:endParaRPr>
          </a:p>
        </p:txBody>
      </p:sp>
      <p:pic>
        <p:nvPicPr>
          <p:cNvPr id="260" name="Picture 2" descr="Free Icon | Smartphone"/>
          <p:cNvPicPr/>
          <p:nvPr/>
        </p:nvPicPr>
        <p:blipFill>
          <a:blip r:embed="rId7"/>
          <a:stretch/>
        </p:blipFill>
        <p:spPr>
          <a:xfrm rot="20572800">
            <a:off x="6449760" y="1270440"/>
            <a:ext cx="1651320" cy="1651320"/>
          </a:xfrm>
          <a:prstGeom prst="rect">
            <a:avLst/>
          </a:prstGeom>
          <a:ln>
            <a:noFill/>
          </a:ln>
        </p:spPr>
      </p:pic>
      <p:sp>
        <p:nvSpPr>
          <p:cNvPr id="261" name="CustomShape 9"/>
          <p:cNvSpPr/>
          <p:nvPr/>
        </p:nvSpPr>
        <p:spPr>
          <a:xfrm rot="13735200">
            <a:off x="5733360" y="1887840"/>
            <a:ext cx="784080" cy="181008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62" name="Graphic 34" descr="Downward trend graph with solid fill"/>
          <p:cNvPicPr/>
          <p:nvPr/>
        </p:nvPicPr>
        <p:blipFill>
          <a:blip r:embed="rId8"/>
          <a:stretch/>
        </p:blipFill>
        <p:spPr>
          <a:xfrm rot="20554800">
            <a:off x="6962760" y="1827720"/>
            <a:ext cx="685080" cy="685080"/>
          </a:xfrm>
          <a:prstGeom prst="rect">
            <a:avLst/>
          </a:prstGeom>
          <a:ln>
            <a:noFill/>
          </a:ln>
        </p:spPr>
      </p:pic>
      <p:sp>
        <p:nvSpPr>
          <p:cNvPr id="263" name="CustomShape 10"/>
          <p:cNvSpPr/>
          <p:nvPr/>
        </p:nvSpPr>
        <p:spPr>
          <a:xfrm rot="20656800">
            <a:off x="6892920" y="1595880"/>
            <a:ext cx="590760" cy="38772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050" spc="-1" strike="noStrike">
                <a:solidFill>
                  <a:srgbClr val="000000"/>
                </a:solidFill>
                <a:latin typeface="Lato"/>
                <a:ea typeface="Lato"/>
              </a:rPr>
              <a:t>Kosten</a:t>
            </a:r>
            <a:endParaRPr b="0" lang="nl-NL" sz="1050" spc="-1" strike="noStrike">
              <a:latin typeface="Arial"/>
            </a:endParaRPr>
          </a:p>
        </p:txBody>
      </p:sp>
      <p:sp>
        <p:nvSpPr>
          <p:cNvPr id="264" name="CustomShape 11"/>
          <p:cNvSpPr/>
          <p:nvPr/>
        </p:nvSpPr>
        <p:spPr>
          <a:xfrm>
            <a:off x="5787360" y="264672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Dashboard</a:t>
            </a:r>
            <a:endParaRPr b="0" lang="nl-NL" sz="1350" spc="-1" strike="noStrike">
              <a:latin typeface="Arial"/>
            </a:endParaRPr>
          </a:p>
        </p:txBody>
      </p:sp>
      <p:pic>
        <p:nvPicPr>
          <p:cNvPr id="265" name="Graphic 19" descr="Syncing cloud with solid fill"/>
          <p:cNvPicPr/>
          <p:nvPr/>
        </p:nvPicPr>
        <p:blipFill>
          <a:blip r:embed="rId9"/>
          <a:stretch/>
        </p:blipFill>
        <p:spPr>
          <a:xfrm>
            <a:off x="3239280" y="2096280"/>
            <a:ext cx="2664720" cy="2664720"/>
          </a:xfrm>
          <a:prstGeom prst="rect">
            <a:avLst/>
          </a:prstGeom>
          <a:ln>
            <a:noFill/>
          </a:ln>
        </p:spPr>
      </p:pic>
      <p:sp>
        <p:nvSpPr>
          <p:cNvPr id="266" name="CustomShape 12"/>
          <p:cNvSpPr/>
          <p:nvPr/>
        </p:nvSpPr>
        <p:spPr>
          <a:xfrm>
            <a:off x="3994200" y="3077280"/>
            <a:ext cx="1078920" cy="94932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p:style>
      </p:sp>
      <p:pic>
        <p:nvPicPr>
          <p:cNvPr id="267" name="Graphic 39" descr="Hoofd met radertjes met effen opvulling"/>
          <p:cNvPicPr/>
          <p:nvPr/>
        </p:nvPicPr>
        <p:blipFill>
          <a:blip r:embed="rId10"/>
          <a:stretch/>
        </p:blipFill>
        <p:spPr>
          <a:xfrm>
            <a:off x="4121640" y="3112200"/>
            <a:ext cx="863640" cy="86364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Picture 2" descr="A picture containing shape&#10;&#10;Description automatically generated"/>
          <p:cNvPicPr/>
          <p:nvPr/>
        </p:nvPicPr>
        <p:blipFill>
          <a:blip r:embed="rId1"/>
          <a:stretch/>
        </p:blipFill>
        <p:spPr>
          <a:xfrm>
            <a:off x="0" y="857160"/>
            <a:ext cx="9143280" cy="5142960"/>
          </a:xfrm>
          <a:prstGeom prst="rect">
            <a:avLst/>
          </a:prstGeom>
          <a:ln>
            <a:noFill/>
          </a:ln>
        </p:spPr>
      </p:pic>
      <p:sp>
        <p:nvSpPr>
          <p:cNvPr id="269" name="CustomShape 1"/>
          <p:cNvSpPr/>
          <p:nvPr/>
        </p:nvSpPr>
        <p:spPr>
          <a:xfrm rot="17479800">
            <a:off x="-141480" y="37080"/>
            <a:ext cx="2039400" cy="514800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70" name="Graphic 5" descr="Bar chart with solid fill"/>
          <p:cNvPicPr/>
          <p:nvPr/>
        </p:nvPicPr>
        <p:blipFill>
          <a:blip r:embed="rId2"/>
          <a:stretch/>
        </p:blipFill>
        <p:spPr>
          <a:xfrm>
            <a:off x="2292840" y="2000160"/>
            <a:ext cx="685080" cy="685080"/>
          </a:xfrm>
          <a:prstGeom prst="rect">
            <a:avLst/>
          </a:prstGeom>
          <a:ln>
            <a:noFill/>
          </a:ln>
        </p:spPr>
      </p:pic>
      <p:sp>
        <p:nvSpPr>
          <p:cNvPr id="271" name="CustomShape 2"/>
          <p:cNvSpPr/>
          <p:nvPr/>
        </p:nvSpPr>
        <p:spPr>
          <a:xfrm>
            <a:off x="455760" y="2227680"/>
            <a:ext cx="2127600" cy="4791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Jouw verbruiksprofiel</a:t>
            </a:r>
            <a:endParaRPr b="0" lang="nl-NL" sz="1350" spc="-1" strike="noStrike">
              <a:latin typeface="Arial"/>
            </a:endParaRPr>
          </a:p>
        </p:txBody>
      </p:sp>
      <p:sp>
        <p:nvSpPr>
          <p:cNvPr id="272" name="CustomShape 3"/>
          <p:cNvSpPr/>
          <p:nvPr/>
        </p:nvSpPr>
        <p:spPr>
          <a:xfrm>
            <a:off x="455760" y="297072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Lokaal weerbericht</a:t>
            </a:r>
            <a:endParaRPr b="0" lang="nl-NL" sz="1350" spc="-1" strike="noStrike">
              <a:latin typeface="Arial"/>
            </a:endParaRPr>
          </a:p>
        </p:txBody>
      </p:sp>
      <p:sp>
        <p:nvSpPr>
          <p:cNvPr id="273" name="CustomShape 4"/>
          <p:cNvSpPr/>
          <p:nvPr/>
        </p:nvSpPr>
        <p:spPr>
          <a:xfrm>
            <a:off x="455760" y="365652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Energieprijzen</a:t>
            </a:r>
            <a:endParaRPr b="0" lang="nl-NL" sz="1350" spc="-1" strike="noStrike">
              <a:latin typeface="Arial"/>
            </a:endParaRPr>
          </a:p>
        </p:txBody>
      </p:sp>
      <p:pic>
        <p:nvPicPr>
          <p:cNvPr id="274" name="Graphic 12" descr="Partial sun with solid fill"/>
          <p:cNvPicPr/>
          <p:nvPr/>
        </p:nvPicPr>
        <p:blipFill>
          <a:blip r:embed="rId3"/>
          <a:stretch/>
        </p:blipFill>
        <p:spPr>
          <a:xfrm>
            <a:off x="1949760" y="2714760"/>
            <a:ext cx="685080" cy="685080"/>
          </a:xfrm>
          <a:prstGeom prst="rect">
            <a:avLst/>
          </a:prstGeom>
          <a:ln>
            <a:noFill/>
          </a:ln>
        </p:spPr>
      </p:pic>
      <p:pic>
        <p:nvPicPr>
          <p:cNvPr id="275" name="Graphic 14" descr="Euro with solid fill"/>
          <p:cNvPicPr/>
          <p:nvPr/>
        </p:nvPicPr>
        <p:blipFill>
          <a:blip r:embed="rId4"/>
          <a:stretch/>
        </p:blipFill>
        <p:spPr>
          <a:xfrm>
            <a:off x="1599120" y="3513240"/>
            <a:ext cx="559440" cy="559440"/>
          </a:xfrm>
          <a:prstGeom prst="rect">
            <a:avLst/>
          </a:prstGeom>
          <a:ln>
            <a:noFill/>
          </a:ln>
        </p:spPr>
      </p:pic>
      <p:sp>
        <p:nvSpPr>
          <p:cNvPr id="276" name="CustomShape 5"/>
          <p:cNvSpPr/>
          <p:nvPr/>
        </p:nvSpPr>
        <p:spPr>
          <a:xfrm>
            <a:off x="3552120" y="4073400"/>
            <a:ext cx="784080" cy="181008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77" name="Graphic 21" descr="Bar chart with solid fill"/>
          <p:cNvPicPr/>
          <p:nvPr/>
        </p:nvPicPr>
        <p:blipFill>
          <a:blip r:embed="rId5"/>
          <a:stretch/>
        </p:blipFill>
        <p:spPr>
          <a:xfrm>
            <a:off x="3597120" y="4761720"/>
            <a:ext cx="685080" cy="685080"/>
          </a:xfrm>
          <a:prstGeom prst="rect">
            <a:avLst/>
          </a:prstGeom>
          <a:ln>
            <a:noFill/>
          </a:ln>
        </p:spPr>
      </p:pic>
      <p:sp>
        <p:nvSpPr>
          <p:cNvPr id="278" name="CustomShape 6"/>
          <p:cNvSpPr/>
          <p:nvPr/>
        </p:nvSpPr>
        <p:spPr>
          <a:xfrm>
            <a:off x="2678760" y="504504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Laadstrategie</a:t>
            </a:r>
            <a:endParaRPr b="0" lang="nl-NL" sz="1350" spc="-1" strike="noStrike">
              <a:latin typeface="Arial"/>
            </a:endParaRPr>
          </a:p>
        </p:txBody>
      </p:sp>
      <p:sp>
        <p:nvSpPr>
          <p:cNvPr id="279" name="CustomShape 7"/>
          <p:cNvSpPr/>
          <p:nvPr/>
        </p:nvSpPr>
        <p:spPr>
          <a:xfrm rot="10800000">
            <a:off x="4807080" y="4199760"/>
            <a:ext cx="784080" cy="181008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80" name="Graphic 27" descr="Statistics with solid fill"/>
          <p:cNvPicPr/>
          <p:nvPr/>
        </p:nvPicPr>
        <p:blipFill>
          <a:blip r:embed="rId6"/>
          <a:stretch/>
        </p:blipFill>
        <p:spPr>
          <a:xfrm>
            <a:off x="4843080" y="4764960"/>
            <a:ext cx="685080" cy="685080"/>
          </a:xfrm>
          <a:prstGeom prst="rect">
            <a:avLst/>
          </a:prstGeom>
          <a:ln>
            <a:noFill/>
          </a:ln>
        </p:spPr>
      </p:pic>
      <p:sp>
        <p:nvSpPr>
          <p:cNvPr id="281" name="CustomShape 8"/>
          <p:cNvSpPr/>
          <p:nvPr/>
        </p:nvSpPr>
        <p:spPr>
          <a:xfrm>
            <a:off x="5564160" y="503496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Bufferstatus</a:t>
            </a:r>
            <a:endParaRPr b="0" lang="nl-NL" sz="1350" spc="-1" strike="noStrike">
              <a:latin typeface="Arial"/>
            </a:endParaRPr>
          </a:p>
        </p:txBody>
      </p:sp>
      <p:pic>
        <p:nvPicPr>
          <p:cNvPr id="282" name="Picture 2" descr="Free Icon | Smartphone"/>
          <p:cNvPicPr/>
          <p:nvPr/>
        </p:nvPicPr>
        <p:blipFill>
          <a:blip r:embed="rId7"/>
          <a:stretch/>
        </p:blipFill>
        <p:spPr>
          <a:xfrm rot="20572800">
            <a:off x="6449760" y="1270440"/>
            <a:ext cx="1651320" cy="1651320"/>
          </a:xfrm>
          <a:prstGeom prst="rect">
            <a:avLst/>
          </a:prstGeom>
          <a:ln>
            <a:noFill/>
          </a:ln>
        </p:spPr>
      </p:pic>
      <p:sp>
        <p:nvSpPr>
          <p:cNvPr id="283" name="CustomShape 9"/>
          <p:cNvSpPr/>
          <p:nvPr/>
        </p:nvSpPr>
        <p:spPr>
          <a:xfrm rot="13735200">
            <a:off x="5733360" y="1887840"/>
            <a:ext cx="784080" cy="1810080"/>
          </a:xfrm>
          <a:prstGeom prst="flowChartOffpageConnector">
            <a:avLst/>
          </a:prstGeom>
          <a:solidFill>
            <a:srgbClr val="a5a5a5">
              <a:alpha val="50000"/>
            </a:srgbClr>
          </a:solidFill>
          <a:ln>
            <a:noFill/>
          </a:ln>
        </p:spPr>
        <p:style>
          <a:lnRef idx="2">
            <a:schemeClr val="accent3">
              <a:shade val="50000"/>
            </a:schemeClr>
          </a:lnRef>
          <a:fillRef idx="1">
            <a:schemeClr val="accent3"/>
          </a:fillRef>
          <a:effectRef idx="0">
            <a:schemeClr val="accent3"/>
          </a:effectRef>
          <a:fontRef idx="minor"/>
        </p:style>
      </p:sp>
      <p:pic>
        <p:nvPicPr>
          <p:cNvPr id="284" name="Graphic 34" descr="Downward trend graph with solid fill"/>
          <p:cNvPicPr/>
          <p:nvPr/>
        </p:nvPicPr>
        <p:blipFill>
          <a:blip r:embed="rId8"/>
          <a:stretch/>
        </p:blipFill>
        <p:spPr>
          <a:xfrm rot="20554800">
            <a:off x="6962760" y="1827720"/>
            <a:ext cx="685080" cy="685080"/>
          </a:xfrm>
          <a:prstGeom prst="rect">
            <a:avLst/>
          </a:prstGeom>
          <a:ln>
            <a:noFill/>
          </a:ln>
        </p:spPr>
      </p:pic>
      <p:sp>
        <p:nvSpPr>
          <p:cNvPr id="285" name="CustomShape 10"/>
          <p:cNvSpPr/>
          <p:nvPr/>
        </p:nvSpPr>
        <p:spPr>
          <a:xfrm rot="20656800">
            <a:off x="6870240" y="1471680"/>
            <a:ext cx="590760" cy="47952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Kosten</a:t>
            </a:r>
            <a:endParaRPr b="0" lang="nl-NL" sz="1350" spc="-1" strike="noStrike">
              <a:latin typeface="Arial"/>
            </a:endParaRPr>
          </a:p>
        </p:txBody>
      </p:sp>
      <p:sp>
        <p:nvSpPr>
          <p:cNvPr id="286" name="CustomShape 11"/>
          <p:cNvSpPr/>
          <p:nvPr/>
        </p:nvSpPr>
        <p:spPr>
          <a:xfrm>
            <a:off x="5787360" y="2646720"/>
            <a:ext cx="2127600" cy="2739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350" spc="-1" strike="noStrike">
                <a:solidFill>
                  <a:srgbClr val="000000"/>
                </a:solidFill>
                <a:latin typeface="Lato"/>
                <a:ea typeface="Lato"/>
              </a:rPr>
              <a:t>Dashboard</a:t>
            </a:r>
            <a:endParaRPr b="0" lang="nl-NL" sz="1350" spc="-1" strike="noStrike">
              <a:latin typeface="Arial"/>
            </a:endParaRPr>
          </a:p>
        </p:txBody>
      </p:sp>
      <p:pic>
        <p:nvPicPr>
          <p:cNvPr id="287" name="Graphic 19" descr="Syncing cloud with solid fill"/>
          <p:cNvPicPr/>
          <p:nvPr/>
        </p:nvPicPr>
        <p:blipFill>
          <a:blip r:embed="rId9"/>
          <a:stretch/>
        </p:blipFill>
        <p:spPr>
          <a:xfrm>
            <a:off x="3239280" y="2096280"/>
            <a:ext cx="2664720" cy="2664720"/>
          </a:xfrm>
          <a:prstGeom prst="rect">
            <a:avLst/>
          </a:prstGeom>
          <a:ln>
            <a:noFill/>
          </a:ln>
        </p:spPr>
      </p:pic>
      <p:sp>
        <p:nvSpPr>
          <p:cNvPr id="288" name="CustomShape 12"/>
          <p:cNvSpPr/>
          <p:nvPr/>
        </p:nvSpPr>
        <p:spPr>
          <a:xfrm>
            <a:off x="3994200" y="3077280"/>
            <a:ext cx="1078920" cy="94932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p:style>
      </p:sp>
      <p:pic>
        <p:nvPicPr>
          <p:cNvPr id="289" name="Graphic 39" descr="Hoofd met radertjes met effen opvulling"/>
          <p:cNvPicPr/>
          <p:nvPr/>
        </p:nvPicPr>
        <p:blipFill>
          <a:blip r:embed="rId10"/>
          <a:stretch/>
        </p:blipFill>
        <p:spPr>
          <a:xfrm>
            <a:off x="4121640" y="3112200"/>
            <a:ext cx="863640" cy="863640"/>
          </a:xfrm>
          <a:prstGeom prst="rect">
            <a:avLst/>
          </a:prstGeom>
          <a:ln>
            <a:noFill/>
          </a:ln>
        </p:spPr>
      </p:pic>
      <p:pic>
        <p:nvPicPr>
          <p:cNvPr id="290" name="Graphic 42" descr="Thought bubble outline"/>
          <p:cNvPicPr/>
          <p:nvPr/>
        </p:nvPicPr>
        <p:blipFill>
          <a:blip r:embed="rId11"/>
          <a:stretch/>
        </p:blipFill>
        <p:spPr>
          <a:xfrm>
            <a:off x="4289400" y="-130680"/>
            <a:ext cx="4192560" cy="4192560"/>
          </a:xfrm>
          <a:prstGeom prst="rect">
            <a:avLst/>
          </a:prstGeom>
          <a:ln>
            <a:noFill/>
          </a:ln>
          <a:effectLst>
            <a:outerShdw algn="tl" blurRad="50800" dir="2700000" dist="37674" rotWithShape="0">
              <a:srgbClr val="000000">
                <a:alpha val="40000"/>
              </a:srgbClr>
            </a:outerShdw>
          </a:effectLst>
        </p:spPr>
      </p:pic>
      <p:sp>
        <p:nvSpPr>
          <p:cNvPr id="291" name="CustomShape 13"/>
          <p:cNvSpPr/>
          <p:nvPr/>
        </p:nvSpPr>
        <p:spPr>
          <a:xfrm>
            <a:off x="5834880" y="1680120"/>
            <a:ext cx="886680" cy="94932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p:style>
      </p:sp>
      <p:sp>
        <p:nvSpPr>
          <p:cNvPr id="292" name="CustomShape 14"/>
          <p:cNvSpPr/>
          <p:nvPr/>
        </p:nvSpPr>
        <p:spPr>
          <a:xfrm>
            <a:off x="6547320" y="1472760"/>
            <a:ext cx="886680" cy="94932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p:style>
      </p:sp>
      <p:sp>
        <p:nvSpPr>
          <p:cNvPr id="293" name="CustomShape 15"/>
          <p:cNvSpPr/>
          <p:nvPr/>
        </p:nvSpPr>
        <p:spPr>
          <a:xfrm>
            <a:off x="7234200" y="1173960"/>
            <a:ext cx="749160" cy="81648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p:style>
      </p:sp>
      <p:sp>
        <p:nvSpPr>
          <p:cNvPr id="294" name="CustomShape 16"/>
          <p:cNvSpPr/>
          <p:nvPr/>
        </p:nvSpPr>
        <p:spPr>
          <a:xfrm>
            <a:off x="6332760" y="1101600"/>
            <a:ext cx="1359360" cy="949320"/>
          </a:xfrm>
          <a:prstGeom prst="ellipse">
            <a:avLst/>
          </a:prstGeom>
          <a:solidFill>
            <a:srgbClr val="f7f7f7"/>
          </a:solidFill>
          <a:ln>
            <a:noFill/>
          </a:ln>
        </p:spPr>
        <p:style>
          <a:lnRef idx="2">
            <a:schemeClr val="accent1">
              <a:shade val="50000"/>
            </a:schemeClr>
          </a:lnRef>
          <a:fillRef idx="1">
            <a:schemeClr val="accent1"/>
          </a:fillRef>
          <a:effectRef idx="0">
            <a:schemeClr val="accent1"/>
          </a:effectRef>
          <a:fontRef idx="minor"/>
        </p:style>
      </p:sp>
      <p:sp>
        <p:nvSpPr>
          <p:cNvPr id="295" name="CustomShape 17"/>
          <p:cNvSpPr/>
          <p:nvPr/>
        </p:nvSpPr>
        <p:spPr>
          <a:xfrm>
            <a:off x="5405040" y="849960"/>
            <a:ext cx="3322080" cy="1438560"/>
          </a:xfrm>
          <a:prstGeom prst="rect">
            <a:avLst/>
          </a:prstGeom>
          <a:noFill/>
          <a:ln>
            <a:noFill/>
          </a:ln>
        </p:spPr>
        <p:style>
          <a:lnRef idx="0"/>
          <a:fillRef idx="0"/>
          <a:effectRef idx="0"/>
          <a:fontRef idx="minor"/>
        </p:style>
        <p:txBody>
          <a:bodyPr lIns="68400" rIns="68400" tIns="34200" bIns="34200">
            <a:spAutoFit/>
          </a:bodyPr>
          <a:p>
            <a:pPr>
              <a:lnSpc>
                <a:spcPct val="100000"/>
              </a:lnSpc>
            </a:pPr>
            <a:r>
              <a:rPr b="1" lang="en-US" sz="1050" spc="-1" strike="noStrike">
                <a:solidFill>
                  <a:srgbClr val="000000"/>
                </a:solidFill>
                <a:latin typeface="Lato"/>
                <a:ea typeface="Lato"/>
              </a:rPr>
              <a:t>Laadstrategie optimaliseren: </a:t>
            </a:r>
            <a:endParaRPr b="0" lang="nl-NL" sz="1050" spc="-1" strike="noStrike">
              <a:latin typeface="Arial"/>
            </a:endParaRPr>
          </a:p>
          <a:p>
            <a:pPr marL="214200" indent="-213480">
              <a:lnSpc>
                <a:spcPct val="100000"/>
              </a:lnSpc>
              <a:buClr>
                <a:srgbClr val="000000"/>
              </a:buClr>
              <a:buFont typeface="StarSymbol"/>
              <a:buChar char="-"/>
            </a:pPr>
            <a:r>
              <a:rPr b="1" lang="en-US" sz="1050" spc="-1" strike="noStrike">
                <a:solidFill>
                  <a:srgbClr val="000000"/>
                </a:solidFill>
                <a:latin typeface="Lato"/>
                <a:ea typeface="Lato"/>
              </a:rPr>
              <a:t>€ </a:t>
            </a:r>
            <a:r>
              <a:rPr b="1" lang="en-US" sz="1050" spc="-1" strike="noStrike">
                <a:solidFill>
                  <a:srgbClr val="000000"/>
                </a:solidFill>
                <a:latin typeface="Lato"/>
                <a:ea typeface="Lato"/>
              </a:rPr>
              <a:t>of CO₂</a:t>
            </a:r>
            <a:endParaRPr b="0" lang="nl-NL" sz="1050" spc="-1" strike="noStrike">
              <a:latin typeface="Arial"/>
            </a:endParaRPr>
          </a:p>
          <a:p>
            <a:pPr marL="214200" indent="-213480">
              <a:lnSpc>
                <a:spcPct val="100000"/>
              </a:lnSpc>
              <a:buClr>
                <a:srgbClr val="000000"/>
              </a:buClr>
              <a:buFont typeface="StarSymbol"/>
              <a:buChar char="-"/>
            </a:pPr>
            <a:r>
              <a:rPr b="1" lang="en-US" sz="1050" spc="-1" strike="noStrike">
                <a:solidFill>
                  <a:srgbClr val="000000"/>
                </a:solidFill>
                <a:latin typeface="Lato"/>
                <a:ea typeface="Lato"/>
              </a:rPr>
              <a:t>Verwacht verbruik</a:t>
            </a:r>
            <a:endParaRPr b="0" lang="nl-NL" sz="1050" spc="-1" strike="noStrike">
              <a:latin typeface="Arial"/>
            </a:endParaRPr>
          </a:p>
          <a:p>
            <a:pPr marL="214200" indent="-213480">
              <a:lnSpc>
                <a:spcPct val="100000"/>
              </a:lnSpc>
              <a:buClr>
                <a:srgbClr val="000000"/>
              </a:buClr>
              <a:buFont typeface="StarSymbol"/>
              <a:buChar char="-"/>
            </a:pPr>
            <a:r>
              <a:rPr b="1" lang="en-US" sz="1050" spc="-1" strike="noStrike">
                <a:solidFill>
                  <a:srgbClr val="000000"/>
                </a:solidFill>
                <a:latin typeface="Lato"/>
                <a:ea typeface="Lato"/>
              </a:rPr>
              <a:t>Weerbericht</a:t>
            </a:r>
            <a:endParaRPr b="0" lang="nl-NL" sz="1050" spc="-1" strike="noStrike">
              <a:latin typeface="Arial"/>
            </a:endParaRPr>
          </a:p>
          <a:p>
            <a:pPr marL="214200" indent="-213480">
              <a:lnSpc>
                <a:spcPct val="100000"/>
              </a:lnSpc>
              <a:buClr>
                <a:srgbClr val="000000"/>
              </a:buClr>
              <a:buFont typeface="StarSymbol"/>
              <a:buChar char="-"/>
            </a:pPr>
            <a:r>
              <a:rPr b="1" lang="en-US" sz="1050" spc="-1" strike="noStrike">
                <a:solidFill>
                  <a:srgbClr val="000000"/>
                </a:solidFill>
                <a:latin typeface="Lato"/>
                <a:ea typeface="Lato"/>
              </a:rPr>
              <a:t>COP van de warmtepomp</a:t>
            </a:r>
            <a:endParaRPr b="0" lang="nl-NL" sz="1050" spc="-1" strike="noStrike">
              <a:latin typeface="Arial"/>
            </a:endParaRPr>
          </a:p>
          <a:p>
            <a:pPr marL="214200" indent="-213480">
              <a:lnSpc>
                <a:spcPct val="100000"/>
              </a:lnSpc>
              <a:buClr>
                <a:srgbClr val="808080"/>
              </a:buClr>
              <a:buFont typeface="StarSymbol"/>
              <a:buChar char="-"/>
            </a:pPr>
            <a:r>
              <a:rPr b="1" lang="en-US" sz="1050" spc="-1" strike="noStrike">
                <a:solidFill>
                  <a:srgbClr val="808080"/>
                </a:solidFill>
                <a:latin typeface="Lato"/>
                <a:ea typeface="Lato"/>
              </a:rPr>
              <a:t>Eigen opwek</a:t>
            </a:r>
            <a:endParaRPr b="0" lang="nl-NL" sz="1050" spc="-1" strike="noStrike">
              <a:latin typeface="Arial"/>
            </a:endParaRPr>
          </a:p>
          <a:p>
            <a:pPr marL="214200" indent="-213480">
              <a:lnSpc>
                <a:spcPct val="100000"/>
              </a:lnSpc>
              <a:buClr>
                <a:srgbClr val="808080"/>
              </a:buClr>
              <a:buFont typeface="StarSymbol"/>
              <a:buChar char="-"/>
            </a:pPr>
            <a:r>
              <a:rPr b="1" lang="en-US" sz="1350" spc="-1" strike="noStrike">
                <a:solidFill>
                  <a:srgbClr val="808080"/>
                </a:solidFill>
                <a:latin typeface="Lato"/>
                <a:ea typeface="Lato"/>
              </a:rPr>
              <a:t>…</a:t>
            </a:r>
            <a:endParaRPr b="0" lang="nl-NL" sz="1350" spc="-1" strike="noStrike">
              <a:latin typeface="Arial"/>
            </a:endParaRPr>
          </a:p>
          <a:p>
            <a:pPr>
              <a:lnSpc>
                <a:spcPct val="100000"/>
              </a:lnSpc>
            </a:pPr>
            <a:endParaRPr b="0" lang="nl-NL" sz="135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6" name="Afbeelding 2" descr="Afbeelding met muur, vloer, binnen, persoon&#10;&#10;Automatisch gegenereerde beschrijving"/>
          <p:cNvPicPr/>
          <p:nvPr/>
        </p:nvPicPr>
        <p:blipFill>
          <a:blip r:embed="rId1"/>
          <a:stretch/>
        </p:blipFill>
        <p:spPr>
          <a:xfrm>
            <a:off x="0" y="857160"/>
            <a:ext cx="9143280" cy="514296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2" name="Afbeelding 2" descr=""/>
          <p:cNvPicPr/>
          <p:nvPr/>
        </p:nvPicPr>
        <p:blipFill>
          <a:blip r:embed="rId1"/>
          <a:stretch/>
        </p:blipFill>
        <p:spPr>
          <a:xfrm>
            <a:off x="0" y="857160"/>
            <a:ext cx="9143280" cy="5142960"/>
          </a:xfrm>
          <a:prstGeom prst="rect">
            <a:avLst/>
          </a:prstGeom>
          <a:ln>
            <a:noFill/>
          </a:ln>
        </p:spPr>
      </p:pic>
      <p:sp>
        <p:nvSpPr>
          <p:cNvPr id="163" name="CustomShape 1"/>
          <p:cNvSpPr/>
          <p:nvPr/>
        </p:nvSpPr>
        <p:spPr>
          <a:xfrm>
            <a:off x="699840" y="2671560"/>
            <a:ext cx="4384440" cy="1877760"/>
          </a:xfrm>
          <a:prstGeom prst="rect">
            <a:avLst/>
          </a:prstGeom>
          <a:noFill/>
          <a:ln>
            <a:noFill/>
          </a:ln>
        </p:spPr>
        <p:style>
          <a:lnRef idx="0"/>
          <a:fillRef idx="0"/>
          <a:effectRef idx="0"/>
          <a:fontRef idx="minor"/>
        </p:style>
        <p:txBody>
          <a:bodyPr lIns="90000" rIns="90000" tIns="45000" bIns="45000">
            <a:normAutofit/>
          </a:bodyPr>
          <a:p>
            <a:pPr>
              <a:lnSpc>
                <a:spcPct val="90000"/>
              </a:lnSpc>
            </a:pPr>
            <a:r>
              <a:rPr b="0" lang="nl-NL" sz="3600" spc="-1" strike="noStrike">
                <a:solidFill>
                  <a:srgbClr val="000000"/>
                </a:solidFill>
                <a:latin typeface="Lato"/>
                <a:ea typeface="DejaVu Sans"/>
              </a:rPr>
              <a:t>Waarom </a:t>
            </a:r>
            <a:br/>
            <a:r>
              <a:rPr b="0" lang="nl-NL" sz="3600" spc="-1" strike="noStrike">
                <a:solidFill>
                  <a:srgbClr val="ff7500"/>
                </a:solidFill>
                <a:latin typeface="Lato"/>
                <a:ea typeface="DejaVu Sans"/>
              </a:rPr>
              <a:t>(warmte)opslag?</a:t>
            </a:r>
            <a:endParaRPr b="0" lang="nl-NL" sz="3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Afbeelding 2" descr=""/>
          <p:cNvPicPr/>
          <p:nvPr/>
        </p:nvPicPr>
        <p:blipFill>
          <a:blip r:embed="rId1"/>
          <a:stretch/>
        </p:blipFill>
        <p:spPr>
          <a:xfrm>
            <a:off x="0" y="857160"/>
            <a:ext cx="9143280" cy="5142960"/>
          </a:xfrm>
          <a:prstGeom prst="rect">
            <a:avLst/>
          </a:prstGeom>
          <a:ln>
            <a:noFill/>
          </a:ln>
        </p:spPr>
      </p:pic>
      <p:sp>
        <p:nvSpPr>
          <p:cNvPr id="165" name="CustomShape 1"/>
          <p:cNvSpPr/>
          <p:nvPr/>
        </p:nvSpPr>
        <p:spPr>
          <a:xfrm>
            <a:off x="498960" y="1140840"/>
            <a:ext cx="6282000" cy="1877760"/>
          </a:xfrm>
          <a:prstGeom prst="rect">
            <a:avLst/>
          </a:prstGeom>
          <a:noFill/>
          <a:ln>
            <a:noFill/>
          </a:ln>
        </p:spPr>
        <p:style>
          <a:lnRef idx="0"/>
          <a:fillRef idx="0"/>
          <a:effectRef idx="0"/>
          <a:fontRef idx="minor"/>
        </p:style>
        <p:txBody>
          <a:bodyPr lIns="90000" rIns="90000" tIns="45000" bIns="45000">
            <a:normAutofit/>
          </a:bodyPr>
          <a:p>
            <a:pPr algn="ctr">
              <a:lnSpc>
                <a:spcPct val="90000"/>
              </a:lnSpc>
            </a:pPr>
            <a:r>
              <a:rPr b="0" lang="nl-NL" sz="3600" spc="-1" strike="noStrike">
                <a:solidFill>
                  <a:srgbClr val="000000"/>
                </a:solidFill>
                <a:latin typeface="Lato"/>
                <a:ea typeface="DejaVu Sans"/>
              </a:rPr>
              <a:t>Mismatch vraag en aanbod</a:t>
            </a:r>
            <a:endParaRPr b="0" lang="nl-NL" sz="3600" spc="-1" strike="noStrike">
              <a:latin typeface="Arial"/>
            </a:endParaRPr>
          </a:p>
        </p:txBody>
      </p:sp>
      <p:pic>
        <p:nvPicPr>
          <p:cNvPr id="166" name="Afbeelding 4" descr="Afbeelding met tekst, illustratie&#10;&#10;Automatisch gegenereerde beschrijving"/>
          <p:cNvPicPr/>
          <p:nvPr/>
        </p:nvPicPr>
        <p:blipFill>
          <a:blip r:embed="rId2"/>
          <a:stretch/>
        </p:blipFill>
        <p:spPr>
          <a:xfrm>
            <a:off x="2066040" y="2478960"/>
            <a:ext cx="5214240" cy="271944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7" name="Afbeelding 2" descr=""/>
          <p:cNvPicPr/>
          <p:nvPr/>
        </p:nvPicPr>
        <p:blipFill>
          <a:blip r:embed="rId1"/>
          <a:stretch/>
        </p:blipFill>
        <p:spPr>
          <a:xfrm>
            <a:off x="0" y="857160"/>
            <a:ext cx="9143280" cy="5142960"/>
          </a:xfrm>
          <a:prstGeom prst="rect">
            <a:avLst/>
          </a:prstGeom>
          <a:ln>
            <a:noFill/>
          </a:ln>
        </p:spPr>
      </p:pic>
      <p:sp>
        <p:nvSpPr>
          <p:cNvPr id="168" name="CustomShape 1"/>
          <p:cNvSpPr/>
          <p:nvPr/>
        </p:nvSpPr>
        <p:spPr>
          <a:xfrm>
            <a:off x="498960" y="1140840"/>
            <a:ext cx="6282000" cy="1877760"/>
          </a:xfrm>
          <a:prstGeom prst="rect">
            <a:avLst/>
          </a:prstGeom>
          <a:noFill/>
          <a:ln>
            <a:noFill/>
          </a:ln>
        </p:spPr>
        <p:style>
          <a:lnRef idx="0"/>
          <a:fillRef idx="0"/>
          <a:effectRef idx="0"/>
          <a:fontRef idx="minor"/>
        </p:style>
        <p:txBody>
          <a:bodyPr lIns="90000" rIns="90000" tIns="45000" bIns="45000">
            <a:normAutofit/>
          </a:bodyPr>
          <a:p>
            <a:pPr algn="ctr">
              <a:lnSpc>
                <a:spcPct val="90000"/>
              </a:lnSpc>
            </a:pPr>
            <a:r>
              <a:rPr b="0" lang="nl-NL" sz="3600" spc="-1" strike="noStrike">
                <a:solidFill>
                  <a:srgbClr val="000000"/>
                </a:solidFill>
                <a:latin typeface="Lato"/>
                <a:ea typeface="DejaVu Sans"/>
              </a:rPr>
              <a:t>Warmteverbruik woningen</a:t>
            </a:r>
            <a:endParaRPr b="0" lang="nl-NL" sz="3600" spc="-1" strike="noStrike">
              <a:latin typeface="Arial"/>
            </a:endParaRPr>
          </a:p>
        </p:txBody>
      </p:sp>
      <p:graphicFrame>
        <p:nvGraphicFramePr>
          <p:cNvPr id="169" name="Chart 39"/>
          <p:cNvGraphicFramePr/>
          <p:nvPr/>
        </p:nvGraphicFramePr>
        <p:xfrm>
          <a:off x="1131120" y="2771640"/>
          <a:ext cx="2686320" cy="254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0" name="Chart 40"/>
          <p:cNvGraphicFramePr/>
          <p:nvPr/>
        </p:nvGraphicFramePr>
        <p:xfrm>
          <a:off x="5068080" y="2869560"/>
          <a:ext cx="2514960" cy="2447280"/>
        </p:xfrm>
        <a:graphic>
          <a:graphicData uri="http://schemas.openxmlformats.org/drawingml/2006/chart">
            <c:chart xmlns:c="http://schemas.openxmlformats.org/drawingml/2006/chart" xmlns:r="http://schemas.openxmlformats.org/officeDocument/2006/relationships" r:id="rId3"/>
          </a:graphicData>
        </a:graphic>
      </p:graphicFrame>
      <p:sp>
        <p:nvSpPr>
          <p:cNvPr id="171" name="Line 2"/>
          <p:cNvSpPr/>
          <p:nvPr/>
        </p:nvSpPr>
        <p:spPr>
          <a:xfrm flipV="1">
            <a:off x="1133280" y="2664360"/>
            <a:ext cx="3018240" cy="3240"/>
          </a:xfrm>
          <a:prstGeom prst="line">
            <a:avLst/>
          </a:prstGeom>
          <a:ln w="57240">
            <a:noFill/>
          </a:ln>
        </p:spPr>
        <p:style>
          <a:lnRef idx="0"/>
          <a:fillRef idx="0"/>
          <a:effectRef idx="0"/>
          <a:fontRef idx="minor"/>
        </p:style>
      </p:sp>
      <p:sp>
        <p:nvSpPr>
          <p:cNvPr id="172" name="CustomShape 3"/>
          <p:cNvSpPr/>
          <p:nvPr/>
        </p:nvSpPr>
        <p:spPr>
          <a:xfrm>
            <a:off x="1713600" y="2211120"/>
            <a:ext cx="1857600" cy="381600"/>
          </a:xfrm>
          <a:prstGeom prst="rect">
            <a:avLst/>
          </a:prstGeom>
          <a:noFill/>
          <a:ln w="12600">
            <a:noFill/>
          </a:ln>
        </p:spPr>
        <p:style>
          <a:lnRef idx="0"/>
          <a:fillRef idx="0"/>
          <a:effectRef idx="0"/>
          <a:fontRef idx="minor"/>
        </p:style>
        <p:txBody>
          <a:bodyPr lIns="19080" rIns="19080" tIns="19080" bIns="19080" anchor="ctr">
            <a:spAutoFit/>
          </a:bodyPr>
          <a:p>
            <a:pPr algn="ctr">
              <a:lnSpc>
                <a:spcPct val="100000"/>
              </a:lnSpc>
            </a:pPr>
            <a:r>
              <a:rPr b="1" lang="nl-NL" sz="1130" spc="-1" strike="noStrike">
                <a:solidFill>
                  <a:srgbClr val="181717"/>
                </a:solidFill>
                <a:latin typeface="Calibri"/>
                <a:ea typeface="DejaVu Sans"/>
              </a:rPr>
              <a:t>Gemiddelde verdeling</a:t>
            </a:r>
            <a:r>
              <a:rPr b="1" lang="en-DK" sz="1130" spc="-1" strike="noStrike">
                <a:solidFill>
                  <a:srgbClr val="181717"/>
                </a:solidFill>
                <a:latin typeface="Calibri"/>
                <a:ea typeface="DejaVu Sans"/>
              </a:rPr>
              <a:t> </a:t>
            </a:r>
            <a:endParaRPr b="0" lang="nl-NL" sz="1130" spc="-1" strike="noStrike">
              <a:latin typeface="Arial"/>
            </a:endParaRPr>
          </a:p>
          <a:p>
            <a:pPr algn="ctr">
              <a:lnSpc>
                <a:spcPct val="100000"/>
              </a:lnSpc>
            </a:pPr>
            <a:r>
              <a:rPr b="1" lang="en-DK" sz="1130" spc="-1" strike="noStrike">
                <a:solidFill>
                  <a:srgbClr val="181717"/>
                </a:solidFill>
                <a:latin typeface="Calibri"/>
                <a:ea typeface="DejaVu Sans"/>
              </a:rPr>
              <a:t>(All-Electric)*</a:t>
            </a:r>
            <a:endParaRPr b="0" lang="nl-NL" sz="1130" spc="-1" strike="noStrike">
              <a:latin typeface="Arial"/>
            </a:endParaRPr>
          </a:p>
        </p:txBody>
      </p:sp>
      <p:sp>
        <p:nvSpPr>
          <p:cNvPr id="173" name="Line 4"/>
          <p:cNvSpPr/>
          <p:nvPr/>
        </p:nvSpPr>
        <p:spPr>
          <a:xfrm>
            <a:off x="4683240" y="2667600"/>
            <a:ext cx="3079440" cy="9360"/>
          </a:xfrm>
          <a:prstGeom prst="line">
            <a:avLst/>
          </a:prstGeom>
          <a:ln w="57240">
            <a:noFill/>
          </a:ln>
        </p:spPr>
        <p:style>
          <a:lnRef idx="0"/>
          <a:fillRef idx="0"/>
          <a:effectRef idx="0"/>
          <a:fontRef idx="minor"/>
        </p:style>
      </p:sp>
      <p:sp>
        <p:nvSpPr>
          <p:cNvPr id="174" name="CustomShape 5"/>
          <p:cNvSpPr/>
          <p:nvPr/>
        </p:nvSpPr>
        <p:spPr>
          <a:xfrm>
            <a:off x="5729040" y="2215080"/>
            <a:ext cx="1193040" cy="381600"/>
          </a:xfrm>
          <a:prstGeom prst="rect">
            <a:avLst/>
          </a:prstGeom>
          <a:noFill/>
          <a:ln w="12600">
            <a:noFill/>
          </a:ln>
        </p:spPr>
        <p:style>
          <a:lnRef idx="0"/>
          <a:fillRef idx="0"/>
          <a:effectRef idx="0"/>
          <a:fontRef idx="minor"/>
        </p:style>
        <p:txBody>
          <a:bodyPr lIns="19080" rIns="19080" tIns="19080" bIns="19080" anchor="ctr">
            <a:spAutoFit/>
          </a:bodyPr>
          <a:p>
            <a:pPr algn="ctr">
              <a:lnSpc>
                <a:spcPct val="100000"/>
              </a:lnSpc>
            </a:pPr>
            <a:r>
              <a:rPr b="1" lang="nl-NL" sz="1130" spc="-1" strike="noStrike">
                <a:solidFill>
                  <a:srgbClr val="181717"/>
                </a:solidFill>
                <a:latin typeface="Calibri"/>
                <a:ea typeface="DejaVu Sans"/>
              </a:rPr>
              <a:t>In winterseizoen</a:t>
            </a:r>
            <a:r>
              <a:rPr b="1" lang="en-DK" sz="1130" spc="-1" strike="noStrike">
                <a:solidFill>
                  <a:srgbClr val="181717"/>
                </a:solidFill>
                <a:latin typeface="Calibri"/>
                <a:ea typeface="DejaVu Sans"/>
              </a:rPr>
              <a:t> (All-Electric)</a:t>
            </a:r>
            <a:endParaRPr b="0" lang="nl-NL" sz="1130" spc="-1" strike="noStrike">
              <a:latin typeface="Arial"/>
            </a:endParaRPr>
          </a:p>
        </p:txBody>
      </p:sp>
      <p:sp>
        <p:nvSpPr>
          <p:cNvPr id="175" name="CustomShape 6"/>
          <p:cNvSpPr/>
          <p:nvPr/>
        </p:nvSpPr>
        <p:spPr>
          <a:xfrm>
            <a:off x="1133640" y="5393160"/>
            <a:ext cx="175680" cy="222480"/>
          </a:xfrm>
          <a:prstGeom prst="rect">
            <a:avLst/>
          </a:prstGeom>
          <a:solidFill>
            <a:srgbClr val="00b0f0"/>
          </a:solidFill>
          <a:ln w="12600">
            <a:noFill/>
          </a:ln>
        </p:spPr>
        <p:style>
          <a:lnRef idx="0"/>
          <a:fillRef idx="0"/>
          <a:effectRef idx="0"/>
          <a:fontRef idx="minor"/>
        </p:style>
      </p:sp>
      <p:sp>
        <p:nvSpPr>
          <p:cNvPr id="176" name="CustomShape 7"/>
          <p:cNvSpPr/>
          <p:nvPr/>
        </p:nvSpPr>
        <p:spPr>
          <a:xfrm>
            <a:off x="3346200" y="5393160"/>
            <a:ext cx="175680" cy="222480"/>
          </a:xfrm>
          <a:prstGeom prst="rect">
            <a:avLst/>
          </a:prstGeom>
          <a:solidFill>
            <a:srgbClr val="0070c0"/>
          </a:solidFill>
          <a:ln w="12600">
            <a:noFill/>
          </a:ln>
        </p:spPr>
        <p:style>
          <a:lnRef idx="0"/>
          <a:fillRef idx="0"/>
          <a:effectRef idx="0"/>
          <a:fontRef idx="minor"/>
        </p:style>
      </p:sp>
      <p:sp>
        <p:nvSpPr>
          <p:cNvPr id="177" name="CustomShape 8"/>
          <p:cNvSpPr/>
          <p:nvPr/>
        </p:nvSpPr>
        <p:spPr>
          <a:xfrm>
            <a:off x="1369440" y="5413320"/>
            <a:ext cx="1763640" cy="18180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i="1" lang="en-DK" sz="939" spc="-1" strike="noStrike">
                <a:solidFill>
                  <a:srgbClr val="181717"/>
                </a:solidFill>
                <a:latin typeface="Calibri"/>
                <a:ea typeface="DejaVu Sans"/>
              </a:rPr>
              <a:t>Electricity (without heat)</a:t>
            </a:r>
            <a:endParaRPr b="0" lang="nl-NL" sz="939" spc="-1" strike="noStrike">
              <a:latin typeface="Arial"/>
            </a:endParaRPr>
          </a:p>
        </p:txBody>
      </p:sp>
      <p:sp>
        <p:nvSpPr>
          <p:cNvPr id="178" name="CustomShape 9"/>
          <p:cNvSpPr/>
          <p:nvPr/>
        </p:nvSpPr>
        <p:spPr>
          <a:xfrm>
            <a:off x="3606120" y="5427360"/>
            <a:ext cx="545400" cy="18180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i="1" lang="en-DK" sz="939" spc="-1" strike="noStrike">
                <a:solidFill>
                  <a:srgbClr val="181717"/>
                </a:solidFill>
                <a:latin typeface="Calibri"/>
                <a:ea typeface="DejaVu Sans"/>
              </a:rPr>
              <a:t>Heat</a:t>
            </a:r>
            <a:endParaRPr b="0" lang="nl-NL" sz="939"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Afbeelding 1" descr=""/>
          <p:cNvPicPr/>
          <p:nvPr/>
        </p:nvPicPr>
        <p:blipFill>
          <a:blip r:embed="rId1"/>
          <a:stretch/>
        </p:blipFill>
        <p:spPr>
          <a:xfrm>
            <a:off x="0" y="857160"/>
            <a:ext cx="9143280" cy="5142960"/>
          </a:xfrm>
          <a:prstGeom prst="rect">
            <a:avLst/>
          </a:prstGeom>
          <a:ln>
            <a:noFill/>
          </a:ln>
        </p:spPr>
      </p:pic>
      <p:sp>
        <p:nvSpPr>
          <p:cNvPr id="180" name="CustomShape 1"/>
          <p:cNvSpPr/>
          <p:nvPr/>
        </p:nvSpPr>
        <p:spPr>
          <a:xfrm>
            <a:off x="6622920" y="4775040"/>
            <a:ext cx="1709640" cy="29016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lang="en-GB" sz="830" spc="-1" strike="noStrike">
                <a:solidFill>
                  <a:srgbClr val="181717"/>
                </a:solidFill>
                <a:latin typeface="Lato"/>
                <a:ea typeface="DejaVu Sans"/>
              </a:rPr>
              <a:t>transmissieverlies: </a:t>
            </a:r>
            <a:r>
              <a:rPr b="0" lang="en-DK" sz="830" spc="-1" strike="noStrike">
                <a:solidFill>
                  <a:srgbClr val="181717"/>
                </a:solidFill>
                <a:latin typeface="Lato"/>
                <a:ea typeface="DejaVu Sans"/>
              </a:rPr>
              <a:t>&lt;1% (per </a:t>
            </a:r>
            <a:r>
              <a:rPr b="0" lang="nl-NL" sz="830" spc="-1" strike="noStrike">
                <a:solidFill>
                  <a:srgbClr val="181717"/>
                </a:solidFill>
                <a:latin typeface="Lato"/>
                <a:ea typeface="DejaVu Sans"/>
              </a:rPr>
              <a:t>dag</a:t>
            </a:r>
            <a:r>
              <a:rPr b="0" lang="en-DK" sz="830" spc="-1" strike="noStrike">
                <a:solidFill>
                  <a:srgbClr val="181717"/>
                </a:solidFill>
                <a:latin typeface="Lato"/>
                <a:ea typeface="DejaVu Sans"/>
              </a:rPr>
              <a:t>)</a:t>
            </a:r>
            <a:endParaRPr b="0" lang="nl-NL" sz="830" spc="-1" strike="noStrike">
              <a:latin typeface="Arial"/>
            </a:endParaRPr>
          </a:p>
        </p:txBody>
      </p:sp>
      <p:sp>
        <p:nvSpPr>
          <p:cNvPr id="181" name="CustomShape 2"/>
          <p:cNvSpPr/>
          <p:nvPr/>
        </p:nvSpPr>
        <p:spPr>
          <a:xfrm>
            <a:off x="617760" y="3346560"/>
            <a:ext cx="947160" cy="16416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lang="en-DK" sz="830" spc="-1" strike="noStrike">
                <a:solidFill>
                  <a:srgbClr val="181717"/>
                </a:solidFill>
                <a:latin typeface="Lato"/>
                <a:ea typeface="DejaVu Sans"/>
              </a:rPr>
              <a:t>Circula</a:t>
            </a:r>
            <a:r>
              <a:rPr b="0" lang="nl-NL" sz="830" spc="-1" strike="noStrike">
                <a:solidFill>
                  <a:srgbClr val="181717"/>
                </a:solidFill>
                <a:latin typeface="Lato"/>
                <a:ea typeface="DejaVu Sans"/>
              </a:rPr>
              <a:t>i</a:t>
            </a:r>
            <a:r>
              <a:rPr b="0" lang="en-DK" sz="830" spc="-1" strike="noStrike">
                <a:solidFill>
                  <a:srgbClr val="181717"/>
                </a:solidFill>
                <a:latin typeface="Lato"/>
                <a:ea typeface="DejaVu Sans"/>
              </a:rPr>
              <a:t>r </a:t>
            </a:r>
            <a:r>
              <a:rPr b="0" lang="nl-NL" sz="830" spc="-1" strike="noStrike">
                <a:solidFill>
                  <a:srgbClr val="181717"/>
                </a:solidFill>
                <a:latin typeface="Lato"/>
                <a:ea typeface="DejaVu Sans"/>
              </a:rPr>
              <a:t>ontwerp</a:t>
            </a:r>
            <a:endParaRPr b="0" lang="nl-NL" sz="830" spc="-1" strike="noStrike">
              <a:latin typeface="Arial"/>
            </a:endParaRPr>
          </a:p>
        </p:txBody>
      </p:sp>
      <p:sp>
        <p:nvSpPr>
          <p:cNvPr id="182" name="CustomShape 3"/>
          <p:cNvSpPr/>
          <p:nvPr/>
        </p:nvSpPr>
        <p:spPr>
          <a:xfrm>
            <a:off x="6622920" y="1919160"/>
            <a:ext cx="944280" cy="29016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lang="nl-NL" sz="830" spc="-1" strike="noStrike">
                <a:solidFill>
                  <a:srgbClr val="181717"/>
                </a:solidFill>
                <a:latin typeface="Lato"/>
                <a:ea typeface="DejaVu Sans"/>
              </a:rPr>
              <a:t>Ontworpen voor massaproductie</a:t>
            </a:r>
            <a:endParaRPr b="0" lang="nl-NL" sz="830" spc="-1" strike="noStrike">
              <a:latin typeface="Arial"/>
            </a:endParaRPr>
          </a:p>
        </p:txBody>
      </p:sp>
      <p:sp>
        <p:nvSpPr>
          <p:cNvPr id="183" name="CustomShape 4"/>
          <p:cNvSpPr/>
          <p:nvPr/>
        </p:nvSpPr>
        <p:spPr>
          <a:xfrm>
            <a:off x="7356600" y="3137760"/>
            <a:ext cx="1271520" cy="41652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lang="nl-NL" sz="830" spc="-1" strike="noStrike">
                <a:solidFill>
                  <a:srgbClr val="181717"/>
                </a:solidFill>
                <a:latin typeface="Lato"/>
                <a:ea typeface="DejaVu Sans"/>
              </a:rPr>
              <a:t>Stabiele isolatiewaarde over levensduur door gepatenteerd systeem</a:t>
            </a:r>
            <a:endParaRPr b="0" lang="nl-NL" sz="830" spc="-1" strike="noStrike">
              <a:latin typeface="Arial"/>
            </a:endParaRPr>
          </a:p>
        </p:txBody>
      </p:sp>
      <p:sp>
        <p:nvSpPr>
          <p:cNvPr id="184" name="CustomShape 5"/>
          <p:cNvSpPr/>
          <p:nvPr/>
        </p:nvSpPr>
        <p:spPr>
          <a:xfrm>
            <a:off x="1436400" y="1919160"/>
            <a:ext cx="1562760" cy="29016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lang="nl-NL" sz="830" spc="-1" strike="noStrike">
                <a:solidFill>
                  <a:srgbClr val="181717"/>
                </a:solidFill>
                <a:latin typeface="Lato"/>
                <a:ea typeface="DejaVu Sans"/>
              </a:rPr>
              <a:t>Zelfdragende constructie</a:t>
            </a:r>
            <a:r>
              <a:rPr b="0" lang="en-DK" sz="830" spc="-1" strike="noStrike">
                <a:solidFill>
                  <a:srgbClr val="181717"/>
                </a:solidFill>
                <a:latin typeface="Lato"/>
                <a:ea typeface="DejaVu Sans"/>
              </a:rPr>
              <a:t> (</a:t>
            </a:r>
            <a:r>
              <a:rPr b="0" lang="nl-NL" sz="830" spc="-1" strike="noStrike">
                <a:solidFill>
                  <a:srgbClr val="181717"/>
                </a:solidFill>
                <a:latin typeface="Lato"/>
                <a:ea typeface="DejaVu Sans"/>
              </a:rPr>
              <a:t>gepatenteerd</a:t>
            </a:r>
            <a:r>
              <a:rPr b="0" lang="en-DK" sz="830" spc="-1" strike="noStrike">
                <a:solidFill>
                  <a:srgbClr val="181717"/>
                </a:solidFill>
                <a:latin typeface="Lato"/>
                <a:ea typeface="DejaVu Sans"/>
              </a:rPr>
              <a:t>)</a:t>
            </a:r>
            <a:endParaRPr b="0" lang="nl-NL" sz="830" spc="-1" strike="noStrike">
              <a:latin typeface="Arial"/>
            </a:endParaRPr>
          </a:p>
        </p:txBody>
      </p:sp>
      <p:sp>
        <p:nvSpPr>
          <p:cNvPr id="185" name="CustomShape 6"/>
          <p:cNvSpPr/>
          <p:nvPr/>
        </p:nvSpPr>
        <p:spPr>
          <a:xfrm>
            <a:off x="1436400" y="4876920"/>
            <a:ext cx="1332000" cy="416520"/>
          </a:xfrm>
          <a:prstGeom prst="rect">
            <a:avLst/>
          </a:prstGeom>
          <a:noFill/>
          <a:ln w="12600">
            <a:noFill/>
          </a:ln>
        </p:spPr>
        <p:style>
          <a:lnRef idx="0"/>
          <a:fillRef idx="0"/>
          <a:effectRef idx="0"/>
          <a:fontRef idx="minor"/>
        </p:style>
        <p:txBody>
          <a:bodyPr lIns="19080" rIns="19080" tIns="19080" bIns="19080" anchor="ctr">
            <a:spAutoFit/>
          </a:bodyPr>
          <a:p>
            <a:pPr>
              <a:lnSpc>
                <a:spcPct val="100000"/>
              </a:lnSpc>
            </a:pPr>
            <a:r>
              <a:rPr b="0" lang="nl-NL" sz="830" spc="-1" strike="noStrike">
                <a:solidFill>
                  <a:srgbClr val="181717"/>
                </a:solidFill>
                <a:latin typeface="Lato"/>
                <a:ea typeface="DejaVu Sans"/>
              </a:rPr>
              <a:t>Ondergrondse opslag = minder ruimtebeslag in huis</a:t>
            </a:r>
            <a:endParaRPr b="0" lang="nl-NL" sz="83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6" name="Afbeelding 15" descr=""/>
          <p:cNvPicPr/>
          <p:nvPr/>
        </p:nvPicPr>
        <p:blipFill>
          <a:blip r:embed="rId1"/>
          <a:stretch/>
        </p:blipFill>
        <p:spPr>
          <a:xfrm>
            <a:off x="0" y="857160"/>
            <a:ext cx="9143280" cy="5142960"/>
          </a:xfrm>
          <a:prstGeom prst="rect">
            <a:avLst/>
          </a:prstGeom>
          <a:ln>
            <a:noFill/>
          </a:ln>
        </p:spPr>
      </p:pic>
      <p:sp>
        <p:nvSpPr>
          <p:cNvPr id="187" name="CustomShape 1"/>
          <p:cNvSpPr/>
          <p:nvPr/>
        </p:nvSpPr>
        <p:spPr>
          <a:xfrm>
            <a:off x="628560" y="232920"/>
            <a:ext cx="7886160" cy="1324800"/>
          </a:xfrm>
          <a:prstGeom prst="rect">
            <a:avLst/>
          </a:prstGeom>
          <a:noFill/>
          <a:ln>
            <a:noFill/>
          </a:ln>
        </p:spPr>
        <p:style>
          <a:lnRef idx="0"/>
          <a:fillRef idx="0"/>
          <a:effectRef idx="0"/>
          <a:fontRef idx="minor"/>
        </p:style>
        <p:txBody>
          <a:bodyPr lIns="90000" rIns="90000" tIns="45000" bIns="45000" anchor="ctr">
            <a:normAutofit/>
          </a:bodyPr>
          <a:p>
            <a:pPr algn="ctr">
              <a:lnSpc>
                <a:spcPct val="90000"/>
              </a:lnSpc>
            </a:pPr>
            <a:r>
              <a:rPr b="0" lang="nl-NL" sz="4400" spc="-1" strike="noStrike">
                <a:solidFill>
                  <a:srgbClr val="000000"/>
                </a:solidFill>
                <a:latin typeface="Calibri Light"/>
              </a:rPr>
              <a:t>Verdienpotentieel van Borg</a:t>
            </a:r>
            <a:endParaRPr b="0" lang="nl-NL" sz="4400" spc="-1" strike="noStrike">
              <a:latin typeface="Arial"/>
            </a:endParaRPr>
          </a:p>
        </p:txBody>
      </p:sp>
      <p:sp>
        <p:nvSpPr>
          <p:cNvPr id="188" name="CustomShape 2"/>
          <p:cNvSpPr/>
          <p:nvPr/>
        </p:nvSpPr>
        <p:spPr>
          <a:xfrm>
            <a:off x="628560" y="1236240"/>
            <a:ext cx="7886160" cy="384480"/>
          </a:xfrm>
          <a:prstGeom prst="rect">
            <a:avLst/>
          </a:prstGeom>
          <a:noFill/>
          <a:ln>
            <a:noFill/>
          </a:ln>
        </p:spPr>
        <p:style>
          <a:lnRef idx="0"/>
          <a:fillRef idx="0"/>
          <a:effectRef idx="0"/>
          <a:fontRef idx="minor"/>
        </p:style>
        <p:txBody>
          <a:bodyPr lIns="90000" rIns="90000" tIns="45000" bIns="45000" anchor="b">
            <a:noAutofit/>
          </a:bodyPr>
          <a:p>
            <a:pPr algn="ctr">
              <a:lnSpc>
                <a:spcPct val="90000"/>
              </a:lnSpc>
              <a:spcBef>
                <a:spcPts val="1001"/>
              </a:spcBef>
              <a:tabLst>
                <a:tab algn="l" pos="0"/>
              </a:tabLst>
            </a:pPr>
            <a:r>
              <a:rPr b="1" lang="nl-NL" sz="1320" spc="-1" strike="noStrike">
                <a:solidFill>
                  <a:srgbClr val="ff7500"/>
                </a:solidFill>
                <a:latin typeface="Asap SemiBold"/>
                <a:ea typeface="Asap SemiBold"/>
              </a:rPr>
              <a:t>In een aantal stappen</a:t>
            </a:r>
            <a:endParaRPr b="0" lang="nl-NL" sz="1320" spc="-1" strike="noStrike">
              <a:latin typeface="Arial"/>
            </a:endParaRPr>
          </a:p>
        </p:txBody>
      </p:sp>
      <p:pic>
        <p:nvPicPr>
          <p:cNvPr id="189" name="Google Shape;690;p7" descr="Electrical Symbol Of Generator - ClipArt Best"/>
          <p:cNvPicPr/>
          <p:nvPr/>
        </p:nvPicPr>
        <p:blipFill>
          <a:blip r:embed="rId2"/>
          <a:stretch/>
        </p:blipFill>
        <p:spPr>
          <a:xfrm>
            <a:off x="2848680" y="3566160"/>
            <a:ext cx="429840" cy="374760"/>
          </a:xfrm>
          <a:prstGeom prst="rect">
            <a:avLst/>
          </a:prstGeom>
          <a:ln>
            <a:noFill/>
          </a:ln>
        </p:spPr>
      </p:pic>
      <p:pic>
        <p:nvPicPr>
          <p:cNvPr id="190" name="Google Shape;692;p7" descr="Wat betekenen de diverse symbolen op haar en verzorgingsproducten - B4men"/>
          <p:cNvPicPr/>
          <p:nvPr/>
        </p:nvPicPr>
        <p:blipFill>
          <a:blip r:embed="rId3"/>
          <a:stretch/>
        </p:blipFill>
        <p:spPr>
          <a:xfrm>
            <a:off x="1380600" y="3566160"/>
            <a:ext cx="401760" cy="400680"/>
          </a:xfrm>
          <a:prstGeom prst="rect">
            <a:avLst/>
          </a:prstGeom>
          <a:ln>
            <a:noFill/>
          </a:ln>
        </p:spPr>
      </p:pic>
      <p:pic>
        <p:nvPicPr>
          <p:cNvPr id="191" name="Google Shape;693;p7" descr="Electrical Symbol Of Generator - ClipArt Best"/>
          <p:cNvPicPr/>
          <p:nvPr/>
        </p:nvPicPr>
        <p:blipFill>
          <a:blip r:embed="rId4"/>
          <a:stretch/>
        </p:blipFill>
        <p:spPr>
          <a:xfrm>
            <a:off x="4340880" y="3566160"/>
            <a:ext cx="429840" cy="374760"/>
          </a:xfrm>
          <a:prstGeom prst="rect">
            <a:avLst/>
          </a:prstGeom>
          <a:ln>
            <a:noFill/>
          </a:ln>
        </p:spPr>
      </p:pic>
      <p:pic>
        <p:nvPicPr>
          <p:cNvPr id="192" name="Google Shape;695;p7" descr="Electrical Symbol Of Generator - ClipArt Best"/>
          <p:cNvPicPr/>
          <p:nvPr/>
        </p:nvPicPr>
        <p:blipFill>
          <a:blip r:embed="rId5"/>
          <a:stretch/>
        </p:blipFill>
        <p:spPr>
          <a:xfrm>
            <a:off x="5833440" y="3566160"/>
            <a:ext cx="429840" cy="374760"/>
          </a:xfrm>
          <a:prstGeom prst="rect">
            <a:avLst/>
          </a:prstGeom>
          <a:ln>
            <a:noFill/>
          </a:ln>
        </p:spPr>
      </p:pic>
      <p:pic>
        <p:nvPicPr>
          <p:cNvPr id="193" name="Google Shape;700;p7" descr="Electrical Symbol Of Generator - ClipArt Best"/>
          <p:cNvPicPr/>
          <p:nvPr/>
        </p:nvPicPr>
        <p:blipFill>
          <a:blip r:embed="rId6"/>
          <a:stretch/>
        </p:blipFill>
        <p:spPr>
          <a:xfrm>
            <a:off x="7326000" y="3534480"/>
            <a:ext cx="429840" cy="374760"/>
          </a:xfrm>
          <a:prstGeom prst="rect">
            <a:avLst/>
          </a:prstGeom>
          <a:ln>
            <a:noFill/>
          </a:ln>
        </p:spPr>
      </p:pic>
      <p:pic>
        <p:nvPicPr>
          <p:cNvPr id="194" name="Google Shape;704;p7" descr="37 BEST &amp;quot;Powerplant Tower&amp;quot; IMAGES, STOCK PHOTOS &amp;amp; VECTORS | Adobe Stock"/>
          <p:cNvPicPr/>
          <p:nvPr/>
        </p:nvPicPr>
        <p:blipFill>
          <a:blip r:embed="rId7"/>
          <a:srcRect l="24934" t="16109" r="24114" b="23885"/>
          <a:stretch/>
        </p:blipFill>
        <p:spPr>
          <a:xfrm>
            <a:off x="8015400" y="4430520"/>
            <a:ext cx="595080" cy="701280"/>
          </a:xfrm>
          <a:prstGeom prst="rect">
            <a:avLst/>
          </a:prstGeom>
          <a:ln>
            <a:noFill/>
          </a:ln>
        </p:spPr>
      </p:pic>
      <p:sp>
        <p:nvSpPr>
          <p:cNvPr id="195" name="CustomShape 3"/>
          <p:cNvSpPr/>
          <p:nvPr/>
        </p:nvSpPr>
        <p:spPr>
          <a:xfrm>
            <a:off x="1883520" y="2740680"/>
            <a:ext cx="909000" cy="699480"/>
          </a:xfrm>
          <a:prstGeom prst="arc">
            <a:avLst>
              <a:gd name="adj1" fmla="val 10988182"/>
              <a:gd name="adj2" fmla="val 0"/>
            </a:avLst>
          </a:prstGeom>
          <a:noFill/>
          <a:ln w="57240">
            <a:solidFill>
              <a:srgbClr val="0070c0"/>
            </a:solidFill>
            <a:round/>
            <a:tailEnd len="med" type="triangle" w="med"/>
          </a:ln>
        </p:spPr>
        <p:style>
          <a:lnRef idx="0"/>
          <a:fillRef idx="0"/>
          <a:effectRef idx="0"/>
          <a:fontRef idx="minor"/>
        </p:style>
      </p:sp>
      <p:sp>
        <p:nvSpPr>
          <p:cNvPr id="196" name="CustomShape 4"/>
          <p:cNvSpPr/>
          <p:nvPr/>
        </p:nvSpPr>
        <p:spPr>
          <a:xfrm>
            <a:off x="3431520" y="2740680"/>
            <a:ext cx="909000" cy="699480"/>
          </a:xfrm>
          <a:prstGeom prst="arc">
            <a:avLst>
              <a:gd name="adj1" fmla="val 10988182"/>
              <a:gd name="adj2" fmla="val 0"/>
            </a:avLst>
          </a:prstGeom>
          <a:noFill/>
          <a:ln w="57240">
            <a:solidFill>
              <a:srgbClr val="0070c0"/>
            </a:solidFill>
            <a:round/>
            <a:tailEnd len="med" type="triangle" w="med"/>
          </a:ln>
        </p:spPr>
        <p:style>
          <a:lnRef idx="0"/>
          <a:fillRef idx="0"/>
          <a:effectRef idx="0"/>
          <a:fontRef idx="minor"/>
        </p:style>
      </p:sp>
      <p:sp>
        <p:nvSpPr>
          <p:cNvPr id="197" name="CustomShape 5"/>
          <p:cNvSpPr/>
          <p:nvPr/>
        </p:nvSpPr>
        <p:spPr>
          <a:xfrm>
            <a:off x="4862160" y="2740680"/>
            <a:ext cx="909000" cy="699480"/>
          </a:xfrm>
          <a:prstGeom prst="arc">
            <a:avLst>
              <a:gd name="adj1" fmla="val 10988182"/>
              <a:gd name="adj2" fmla="val 0"/>
            </a:avLst>
          </a:prstGeom>
          <a:noFill/>
          <a:ln w="57240">
            <a:solidFill>
              <a:srgbClr val="0070c0"/>
            </a:solidFill>
            <a:round/>
            <a:tailEnd len="med" type="triangle" w="med"/>
          </a:ln>
        </p:spPr>
        <p:style>
          <a:lnRef idx="0"/>
          <a:fillRef idx="0"/>
          <a:effectRef idx="0"/>
          <a:fontRef idx="minor"/>
        </p:style>
      </p:sp>
      <p:sp>
        <p:nvSpPr>
          <p:cNvPr id="198" name="CustomShape 6"/>
          <p:cNvSpPr/>
          <p:nvPr/>
        </p:nvSpPr>
        <p:spPr>
          <a:xfrm>
            <a:off x="6275520" y="2721960"/>
            <a:ext cx="909000" cy="699480"/>
          </a:xfrm>
          <a:prstGeom prst="arc">
            <a:avLst>
              <a:gd name="adj1" fmla="val 10988182"/>
              <a:gd name="adj2" fmla="val 0"/>
            </a:avLst>
          </a:prstGeom>
          <a:noFill/>
          <a:ln w="57240">
            <a:solidFill>
              <a:srgbClr val="0070c0"/>
            </a:solidFill>
            <a:round/>
            <a:tailEnd len="med" type="triangle" w="med"/>
          </a:ln>
        </p:spPr>
        <p:style>
          <a:lnRef idx="0"/>
          <a:fillRef idx="0"/>
          <a:effectRef idx="0"/>
          <a:fontRef idx="minor"/>
        </p:style>
      </p:sp>
      <p:sp>
        <p:nvSpPr>
          <p:cNvPr id="199" name="CustomShape 7"/>
          <p:cNvSpPr/>
          <p:nvPr/>
        </p:nvSpPr>
        <p:spPr>
          <a:xfrm>
            <a:off x="1883520" y="2181240"/>
            <a:ext cx="1025640" cy="514080"/>
          </a:xfrm>
          <a:prstGeom prst="rect">
            <a:avLst/>
          </a:prstGeom>
          <a:noFill/>
          <a:ln>
            <a:noFill/>
          </a:ln>
        </p:spPr>
        <p:style>
          <a:lnRef idx="0"/>
          <a:fillRef idx="0"/>
          <a:effectRef idx="0"/>
          <a:fontRef idx="minor"/>
        </p:style>
        <p:txBody>
          <a:bodyPr lIns="34200" rIns="34200" tIns="17280" bIns="17280">
            <a:spAutoFit/>
          </a:bodyPr>
          <a:p>
            <a:pPr algn="ctr">
              <a:lnSpc>
                <a:spcPct val="100000"/>
              </a:lnSpc>
            </a:pPr>
            <a:r>
              <a:rPr b="0" lang="nl-NL" sz="1050" spc="-1" strike="noStrike">
                <a:solidFill>
                  <a:srgbClr val="151515"/>
                </a:solidFill>
                <a:latin typeface="Helvetica Neue"/>
                <a:ea typeface="Helvetica Neue"/>
              </a:rPr>
              <a:t>Van gas naar All Electric + flextarieven</a:t>
            </a:r>
            <a:endParaRPr b="0" lang="nl-NL" sz="1050" spc="-1" strike="noStrike">
              <a:latin typeface="Arial"/>
            </a:endParaRPr>
          </a:p>
        </p:txBody>
      </p:sp>
      <p:sp>
        <p:nvSpPr>
          <p:cNvPr id="200" name="CustomShape 8"/>
          <p:cNvSpPr/>
          <p:nvPr/>
        </p:nvSpPr>
        <p:spPr>
          <a:xfrm>
            <a:off x="3188520" y="2189880"/>
            <a:ext cx="1357560" cy="514080"/>
          </a:xfrm>
          <a:prstGeom prst="rect">
            <a:avLst/>
          </a:prstGeom>
          <a:noFill/>
          <a:ln>
            <a:noFill/>
          </a:ln>
        </p:spPr>
        <p:style>
          <a:lnRef idx="0"/>
          <a:fillRef idx="0"/>
          <a:effectRef idx="0"/>
          <a:fontRef idx="minor"/>
        </p:style>
        <p:txBody>
          <a:bodyPr lIns="34200" rIns="34200" tIns="17280" bIns="17280">
            <a:spAutoFit/>
          </a:bodyPr>
          <a:p>
            <a:pPr algn="ctr">
              <a:lnSpc>
                <a:spcPct val="100000"/>
              </a:lnSpc>
            </a:pPr>
            <a:r>
              <a:rPr b="0" lang="nl-NL" sz="1050" spc="-1" strike="noStrike">
                <a:solidFill>
                  <a:srgbClr val="151515"/>
                </a:solidFill>
                <a:latin typeface="Helvetica Neue"/>
                <a:ea typeface="Helvetica Neue"/>
              </a:rPr>
              <a:t>Optimalisering van flex tarieven en de warmtepomp</a:t>
            </a:r>
            <a:endParaRPr b="0" lang="nl-NL" sz="1050" spc="-1" strike="noStrike">
              <a:latin typeface="Arial"/>
            </a:endParaRPr>
          </a:p>
        </p:txBody>
      </p:sp>
      <p:sp>
        <p:nvSpPr>
          <p:cNvPr id="201" name="CustomShape 9"/>
          <p:cNvSpPr/>
          <p:nvPr/>
        </p:nvSpPr>
        <p:spPr>
          <a:xfrm>
            <a:off x="4808520" y="2194560"/>
            <a:ext cx="1051560" cy="513720"/>
          </a:xfrm>
          <a:prstGeom prst="rect">
            <a:avLst/>
          </a:prstGeom>
          <a:noFill/>
          <a:ln>
            <a:noFill/>
          </a:ln>
        </p:spPr>
        <p:style>
          <a:lnRef idx="0"/>
          <a:fillRef idx="0"/>
          <a:effectRef idx="0"/>
          <a:fontRef idx="minor"/>
        </p:style>
        <p:txBody>
          <a:bodyPr lIns="34200" rIns="34200" tIns="17280" bIns="17280">
            <a:spAutoFit/>
          </a:bodyPr>
          <a:p>
            <a:pPr algn="ctr">
              <a:lnSpc>
                <a:spcPct val="100000"/>
              </a:lnSpc>
            </a:pPr>
            <a:r>
              <a:rPr b="0" lang="nl-NL" sz="1050" spc="-1" strike="noStrike">
                <a:solidFill>
                  <a:srgbClr val="151515"/>
                </a:solidFill>
                <a:latin typeface="Helvetica Neue"/>
                <a:ea typeface="Helvetica Neue"/>
              </a:rPr>
              <a:t>Verbetering van </a:t>
            </a:r>
            <a:endParaRPr b="0" lang="nl-NL" sz="1050" spc="-1" strike="noStrike">
              <a:latin typeface="Arial"/>
            </a:endParaRPr>
          </a:p>
          <a:p>
            <a:pPr algn="ctr">
              <a:lnSpc>
                <a:spcPct val="100000"/>
              </a:lnSpc>
            </a:pPr>
            <a:r>
              <a:rPr b="0" lang="nl-NL" sz="1050" spc="-1" strike="noStrike">
                <a:solidFill>
                  <a:srgbClr val="151515"/>
                </a:solidFill>
                <a:latin typeface="Helvetica Neue"/>
                <a:ea typeface="Helvetica Neue"/>
              </a:rPr>
              <a:t>PV rendement</a:t>
            </a:r>
            <a:endParaRPr b="0" lang="nl-NL" sz="1050" spc="-1" strike="noStrike">
              <a:latin typeface="Arial"/>
            </a:endParaRPr>
          </a:p>
        </p:txBody>
      </p:sp>
      <p:sp>
        <p:nvSpPr>
          <p:cNvPr id="202" name="CustomShape 10"/>
          <p:cNvSpPr/>
          <p:nvPr/>
        </p:nvSpPr>
        <p:spPr>
          <a:xfrm>
            <a:off x="6090840" y="2201040"/>
            <a:ext cx="1247760" cy="673560"/>
          </a:xfrm>
          <a:prstGeom prst="rect">
            <a:avLst/>
          </a:prstGeom>
          <a:noFill/>
          <a:ln>
            <a:noFill/>
          </a:ln>
        </p:spPr>
        <p:style>
          <a:lnRef idx="0"/>
          <a:fillRef idx="0"/>
          <a:effectRef idx="0"/>
          <a:fontRef idx="minor"/>
        </p:style>
        <p:txBody>
          <a:bodyPr lIns="34200" rIns="34200" tIns="17280" bIns="17280">
            <a:spAutoFit/>
          </a:bodyPr>
          <a:p>
            <a:pPr algn="ctr">
              <a:lnSpc>
                <a:spcPct val="100000"/>
              </a:lnSpc>
            </a:pPr>
            <a:r>
              <a:rPr b="0" lang="nl-NL" sz="1050" spc="-1" strike="noStrike">
                <a:solidFill>
                  <a:srgbClr val="151515"/>
                </a:solidFill>
                <a:latin typeface="Helvetica Neue"/>
                <a:ea typeface="Helvetica Neue"/>
              </a:rPr>
              <a:t>Toekomst: profiteren van onbalans tarieven</a:t>
            </a:r>
            <a:endParaRPr b="0" lang="nl-NL" sz="1050" spc="-1" strike="noStrike">
              <a:latin typeface="Arial"/>
            </a:endParaRPr>
          </a:p>
        </p:txBody>
      </p:sp>
      <p:pic>
        <p:nvPicPr>
          <p:cNvPr id="203" name="Afbeelding 33" descr="Icon&#10;&#10;Description automatically generated"/>
          <p:cNvPicPr/>
          <p:nvPr/>
        </p:nvPicPr>
        <p:blipFill>
          <a:blip r:embed="rId8"/>
          <a:stretch/>
        </p:blipFill>
        <p:spPr>
          <a:xfrm>
            <a:off x="5107320" y="4122360"/>
            <a:ext cx="297720" cy="268920"/>
          </a:xfrm>
          <a:prstGeom prst="rect">
            <a:avLst/>
          </a:prstGeom>
          <a:ln>
            <a:noFill/>
          </a:ln>
        </p:spPr>
      </p:pic>
      <p:pic>
        <p:nvPicPr>
          <p:cNvPr id="204" name="Afbeelding 2" descr=""/>
          <p:cNvPicPr/>
          <p:nvPr/>
        </p:nvPicPr>
        <p:blipFill>
          <a:blip r:embed="rId9"/>
          <a:stretch/>
        </p:blipFill>
        <p:spPr>
          <a:xfrm>
            <a:off x="1088280" y="3226320"/>
            <a:ext cx="986400" cy="1171800"/>
          </a:xfrm>
          <a:prstGeom prst="rect">
            <a:avLst/>
          </a:prstGeom>
          <a:ln>
            <a:noFill/>
          </a:ln>
        </p:spPr>
      </p:pic>
      <p:pic>
        <p:nvPicPr>
          <p:cNvPr id="205" name="Afbeelding 3" descr=""/>
          <p:cNvPicPr/>
          <p:nvPr/>
        </p:nvPicPr>
        <p:blipFill>
          <a:blip r:embed="rId10"/>
          <a:stretch/>
        </p:blipFill>
        <p:spPr>
          <a:xfrm>
            <a:off x="2995200" y="4499640"/>
            <a:ext cx="839520" cy="280800"/>
          </a:xfrm>
          <a:prstGeom prst="rect">
            <a:avLst/>
          </a:prstGeom>
          <a:ln>
            <a:noFill/>
          </a:ln>
        </p:spPr>
      </p:pic>
      <p:pic>
        <p:nvPicPr>
          <p:cNvPr id="206" name="Afbeelding 4" descr=""/>
          <p:cNvPicPr/>
          <p:nvPr/>
        </p:nvPicPr>
        <p:blipFill>
          <a:blip r:embed="rId11"/>
          <a:stretch/>
        </p:blipFill>
        <p:spPr>
          <a:xfrm>
            <a:off x="2591280" y="3226320"/>
            <a:ext cx="986400" cy="1171800"/>
          </a:xfrm>
          <a:prstGeom prst="rect">
            <a:avLst/>
          </a:prstGeom>
          <a:ln>
            <a:noFill/>
          </a:ln>
        </p:spPr>
      </p:pic>
      <p:pic>
        <p:nvPicPr>
          <p:cNvPr id="207" name="Afbeelding 5" descr=""/>
          <p:cNvPicPr/>
          <p:nvPr/>
        </p:nvPicPr>
        <p:blipFill>
          <a:blip r:embed="rId12"/>
          <a:stretch/>
        </p:blipFill>
        <p:spPr>
          <a:xfrm>
            <a:off x="4091400" y="3226320"/>
            <a:ext cx="986400" cy="1171800"/>
          </a:xfrm>
          <a:prstGeom prst="rect">
            <a:avLst/>
          </a:prstGeom>
          <a:ln>
            <a:noFill/>
          </a:ln>
        </p:spPr>
      </p:pic>
      <p:pic>
        <p:nvPicPr>
          <p:cNvPr id="208" name="Afbeelding 6" descr=""/>
          <p:cNvPicPr/>
          <p:nvPr/>
        </p:nvPicPr>
        <p:blipFill>
          <a:blip r:embed="rId13"/>
          <a:stretch/>
        </p:blipFill>
        <p:spPr>
          <a:xfrm>
            <a:off x="5530320" y="3219840"/>
            <a:ext cx="986400" cy="1171800"/>
          </a:xfrm>
          <a:prstGeom prst="rect">
            <a:avLst/>
          </a:prstGeom>
          <a:ln>
            <a:noFill/>
          </a:ln>
        </p:spPr>
      </p:pic>
      <p:pic>
        <p:nvPicPr>
          <p:cNvPr id="209" name="Afbeelding 7" descr=""/>
          <p:cNvPicPr/>
          <p:nvPr/>
        </p:nvPicPr>
        <p:blipFill>
          <a:blip r:embed="rId14"/>
          <a:stretch/>
        </p:blipFill>
        <p:spPr>
          <a:xfrm>
            <a:off x="7007400" y="3219840"/>
            <a:ext cx="986400" cy="1171800"/>
          </a:xfrm>
          <a:prstGeom prst="rect">
            <a:avLst/>
          </a:prstGeom>
          <a:ln>
            <a:noFill/>
          </a:ln>
        </p:spPr>
      </p:pic>
      <p:pic>
        <p:nvPicPr>
          <p:cNvPr id="210" name="Afbeelding 8" descr=""/>
          <p:cNvPicPr/>
          <p:nvPr/>
        </p:nvPicPr>
        <p:blipFill>
          <a:blip r:embed="rId15"/>
          <a:stretch/>
        </p:blipFill>
        <p:spPr>
          <a:xfrm>
            <a:off x="4381560" y="4455000"/>
            <a:ext cx="839520" cy="280800"/>
          </a:xfrm>
          <a:prstGeom prst="rect">
            <a:avLst/>
          </a:prstGeom>
          <a:ln>
            <a:noFill/>
          </a:ln>
        </p:spPr>
      </p:pic>
      <p:pic>
        <p:nvPicPr>
          <p:cNvPr id="211" name="Afbeelding 12" descr="A picture containing icon&#10;&#10;Description automatically generated"/>
          <p:cNvPicPr/>
          <p:nvPr/>
        </p:nvPicPr>
        <p:blipFill>
          <a:blip r:embed="rId16"/>
          <a:stretch/>
        </p:blipFill>
        <p:spPr>
          <a:xfrm>
            <a:off x="6090840" y="3255120"/>
            <a:ext cx="368640" cy="333360"/>
          </a:xfrm>
          <a:prstGeom prst="rect">
            <a:avLst/>
          </a:prstGeom>
          <a:ln>
            <a:noFill/>
          </a:ln>
        </p:spPr>
      </p:pic>
      <p:pic>
        <p:nvPicPr>
          <p:cNvPr id="212" name="Afbeelding 10" descr="Icon&#10;&#10;Description automatically generated"/>
          <p:cNvPicPr/>
          <p:nvPr/>
        </p:nvPicPr>
        <p:blipFill>
          <a:blip r:embed="rId17"/>
          <a:stretch/>
        </p:blipFill>
        <p:spPr>
          <a:xfrm>
            <a:off x="6517440" y="4129200"/>
            <a:ext cx="297720" cy="268920"/>
          </a:xfrm>
          <a:prstGeom prst="rect">
            <a:avLst/>
          </a:prstGeom>
          <a:ln>
            <a:noFill/>
          </a:ln>
        </p:spPr>
      </p:pic>
      <p:pic>
        <p:nvPicPr>
          <p:cNvPr id="213" name="Afbeelding 12" descr="A picture containing icon&#10;&#10;Description automatically generated"/>
          <p:cNvPicPr/>
          <p:nvPr/>
        </p:nvPicPr>
        <p:blipFill>
          <a:blip r:embed="rId18"/>
          <a:stretch/>
        </p:blipFill>
        <p:spPr>
          <a:xfrm>
            <a:off x="7588080" y="3234240"/>
            <a:ext cx="368640" cy="333360"/>
          </a:xfrm>
          <a:prstGeom prst="rect">
            <a:avLst/>
          </a:prstGeom>
          <a:ln>
            <a:noFill/>
          </a:ln>
        </p:spPr>
      </p:pic>
      <p:pic>
        <p:nvPicPr>
          <p:cNvPr id="214" name="Afbeelding 12" descr="Icon&#10;&#10;Description automatically generated"/>
          <p:cNvPicPr/>
          <p:nvPr/>
        </p:nvPicPr>
        <p:blipFill>
          <a:blip r:embed="rId19"/>
          <a:stretch/>
        </p:blipFill>
        <p:spPr>
          <a:xfrm>
            <a:off x="8014680" y="4108320"/>
            <a:ext cx="297720" cy="268920"/>
          </a:xfrm>
          <a:prstGeom prst="rect">
            <a:avLst/>
          </a:prstGeom>
          <a:ln>
            <a:noFill/>
          </a:ln>
        </p:spPr>
      </p:pic>
      <p:pic>
        <p:nvPicPr>
          <p:cNvPr id="215" name="Afbeelding 13" descr=""/>
          <p:cNvPicPr/>
          <p:nvPr/>
        </p:nvPicPr>
        <p:blipFill>
          <a:blip r:embed="rId20"/>
          <a:stretch/>
        </p:blipFill>
        <p:spPr>
          <a:xfrm>
            <a:off x="5788800" y="4507920"/>
            <a:ext cx="839520" cy="280800"/>
          </a:xfrm>
          <a:prstGeom prst="rect">
            <a:avLst/>
          </a:prstGeom>
          <a:ln>
            <a:noFill/>
          </a:ln>
        </p:spPr>
      </p:pic>
      <p:pic>
        <p:nvPicPr>
          <p:cNvPr id="216" name="Afbeelding 14" descr=""/>
          <p:cNvPicPr/>
          <p:nvPr/>
        </p:nvPicPr>
        <p:blipFill>
          <a:blip r:embed="rId21"/>
          <a:stretch/>
        </p:blipFill>
        <p:spPr>
          <a:xfrm>
            <a:off x="7196400" y="4466160"/>
            <a:ext cx="839520" cy="28080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7" name="Afbeelding 2" descr=""/>
          <p:cNvPicPr/>
          <p:nvPr/>
        </p:nvPicPr>
        <p:blipFill>
          <a:blip r:embed="rId1"/>
          <a:stretch/>
        </p:blipFill>
        <p:spPr>
          <a:xfrm>
            <a:off x="0" y="857160"/>
            <a:ext cx="9143280" cy="5142960"/>
          </a:xfrm>
          <a:prstGeom prst="rect">
            <a:avLst/>
          </a:prstGeom>
          <a:ln>
            <a:noFill/>
          </a:ln>
        </p:spPr>
      </p:pic>
      <p:sp>
        <p:nvSpPr>
          <p:cNvPr id="218" name="CustomShape 1"/>
          <p:cNvSpPr/>
          <p:nvPr/>
        </p:nvSpPr>
        <p:spPr>
          <a:xfrm>
            <a:off x="498960" y="1140840"/>
            <a:ext cx="6282000" cy="1877760"/>
          </a:xfrm>
          <a:prstGeom prst="rect">
            <a:avLst/>
          </a:prstGeom>
          <a:noFill/>
          <a:ln>
            <a:noFill/>
          </a:ln>
        </p:spPr>
        <p:style>
          <a:lnRef idx="0"/>
          <a:fillRef idx="0"/>
          <a:effectRef idx="0"/>
          <a:fontRef idx="minor"/>
        </p:style>
        <p:txBody>
          <a:bodyPr lIns="90000" rIns="90000" tIns="45000" bIns="45000">
            <a:normAutofit/>
          </a:bodyPr>
          <a:p>
            <a:pPr algn="ctr">
              <a:lnSpc>
                <a:spcPct val="90000"/>
              </a:lnSpc>
            </a:pPr>
            <a:r>
              <a:rPr b="0" lang="nl-NL" sz="3600" spc="-1" strike="noStrike">
                <a:solidFill>
                  <a:srgbClr val="000000"/>
                </a:solidFill>
                <a:latin typeface="Lato"/>
                <a:ea typeface="DejaVu Sans"/>
              </a:rPr>
              <a:t>Spread energieprijzen</a:t>
            </a:r>
            <a:endParaRPr b="0" lang="nl-NL" sz="3600" spc="-1" strike="noStrike">
              <a:latin typeface="Arial"/>
            </a:endParaRPr>
          </a:p>
        </p:txBody>
      </p:sp>
      <p:pic>
        <p:nvPicPr>
          <p:cNvPr id="219" name="Google Shape;750;p9" descr=""/>
          <p:cNvPicPr/>
          <p:nvPr/>
        </p:nvPicPr>
        <p:blipFill>
          <a:blip r:embed="rId2"/>
          <a:stretch/>
        </p:blipFill>
        <p:spPr>
          <a:xfrm>
            <a:off x="62640" y="2635920"/>
            <a:ext cx="2888640" cy="1889280"/>
          </a:xfrm>
          <a:prstGeom prst="rect">
            <a:avLst/>
          </a:prstGeom>
          <a:ln>
            <a:noFill/>
          </a:ln>
        </p:spPr>
      </p:pic>
      <p:pic>
        <p:nvPicPr>
          <p:cNvPr id="220" name="Google Shape;751;p9" descr=""/>
          <p:cNvPicPr/>
          <p:nvPr/>
        </p:nvPicPr>
        <p:blipFill>
          <a:blip r:embed="rId3"/>
          <a:stretch/>
        </p:blipFill>
        <p:spPr>
          <a:xfrm>
            <a:off x="3123360" y="2635920"/>
            <a:ext cx="2891880" cy="1889280"/>
          </a:xfrm>
          <a:prstGeom prst="rect">
            <a:avLst/>
          </a:prstGeom>
          <a:ln>
            <a:noFill/>
          </a:ln>
        </p:spPr>
      </p:pic>
      <p:pic>
        <p:nvPicPr>
          <p:cNvPr id="221" name="Afbeelding 5" descr=""/>
          <p:cNvPicPr/>
          <p:nvPr/>
        </p:nvPicPr>
        <p:blipFill>
          <a:blip r:embed="rId4"/>
          <a:stretch/>
        </p:blipFill>
        <p:spPr>
          <a:xfrm>
            <a:off x="6191640" y="2635920"/>
            <a:ext cx="2889360" cy="188928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Afbeelding 2" descr=""/>
          <p:cNvPicPr/>
          <p:nvPr/>
        </p:nvPicPr>
        <p:blipFill>
          <a:blip r:embed="rId1"/>
          <a:stretch/>
        </p:blipFill>
        <p:spPr>
          <a:xfrm>
            <a:off x="0" y="857160"/>
            <a:ext cx="9143280" cy="5142960"/>
          </a:xfrm>
          <a:prstGeom prst="rect">
            <a:avLst/>
          </a:prstGeom>
          <a:ln>
            <a:noFill/>
          </a:ln>
        </p:spPr>
      </p:pic>
      <p:sp>
        <p:nvSpPr>
          <p:cNvPr id="223" name="CustomShape 1"/>
          <p:cNvSpPr/>
          <p:nvPr/>
        </p:nvSpPr>
        <p:spPr>
          <a:xfrm>
            <a:off x="336240" y="1099080"/>
            <a:ext cx="6282000" cy="831240"/>
          </a:xfrm>
          <a:prstGeom prst="rect">
            <a:avLst/>
          </a:prstGeom>
          <a:noFill/>
          <a:ln>
            <a:noFill/>
          </a:ln>
        </p:spPr>
        <p:style>
          <a:lnRef idx="0"/>
          <a:fillRef idx="0"/>
          <a:effectRef idx="0"/>
          <a:fontRef idx="minor"/>
        </p:style>
        <p:txBody>
          <a:bodyPr lIns="90000" rIns="90000" tIns="45000" bIns="45000">
            <a:normAutofit/>
          </a:bodyPr>
          <a:p>
            <a:pPr>
              <a:lnSpc>
                <a:spcPct val="90000"/>
              </a:lnSpc>
            </a:pPr>
            <a:r>
              <a:rPr b="0" lang="nl-NL" sz="3600" spc="-1" strike="noStrike">
                <a:solidFill>
                  <a:srgbClr val="000000"/>
                </a:solidFill>
                <a:latin typeface="Lato"/>
                <a:ea typeface="DejaVu Sans"/>
              </a:rPr>
              <a:t>Dynamische prijzen</a:t>
            </a:r>
            <a:endParaRPr b="0" lang="nl-NL" sz="3600" spc="-1" strike="noStrike">
              <a:latin typeface="Arial"/>
            </a:endParaRPr>
          </a:p>
        </p:txBody>
      </p:sp>
      <p:pic>
        <p:nvPicPr>
          <p:cNvPr id="224" name="Tijdelijke aanduiding voor inhoud 6" descr=""/>
          <p:cNvPicPr/>
          <p:nvPr/>
        </p:nvPicPr>
        <p:blipFill>
          <a:blip r:embed="rId2"/>
          <a:srcRect l="12568" t="0" r="12568" b="0"/>
          <a:stretch/>
        </p:blipFill>
        <p:spPr>
          <a:xfrm>
            <a:off x="336240" y="2747880"/>
            <a:ext cx="2631960" cy="1889280"/>
          </a:xfrm>
          <a:prstGeom prst="rect">
            <a:avLst/>
          </a:prstGeom>
          <a:ln>
            <a:noFill/>
          </a:ln>
        </p:spPr>
      </p:pic>
      <p:pic>
        <p:nvPicPr>
          <p:cNvPr id="225" name="Tijdelijke aanduiding voor inhoud 6" descr=""/>
          <p:cNvPicPr/>
          <p:nvPr/>
        </p:nvPicPr>
        <p:blipFill>
          <a:blip r:embed="rId3"/>
          <a:srcRect l="12568" t="0" r="12568" b="0"/>
          <a:stretch/>
        </p:blipFill>
        <p:spPr>
          <a:xfrm>
            <a:off x="3305520" y="2747880"/>
            <a:ext cx="2631960" cy="1889280"/>
          </a:xfrm>
          <a:prstGeom prst="rect">
            <a:avLst/>
          </a:prstGeom>
          <a:ln>
            <a:noFill/>
          </a:ln>
        </p:spPr>
      </p:pic>
      <p:pic>
        <p:nvPicPr>
          <p:cNvPr id="226" name="Tijdelijke aanduiding voor inhoud 6" descr=""/>
          <p:cNvPicPr/>
          <p:nvPr/>
        </p:nvPicPr>
        <p:blipFill>
          <a:blip r:embed="rId4"/>
          <a:srcRect l="12568" t="0" r="12568" b="0"/>
          <a:stretch/>
        </p:blipFill>
        <p:spPr>
          <a:xfrm>
            <a:off x="6224760" y="2747880"/>
            <a:ext cx="2631960" cy="188928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7" name="CustomShape 1"/>
          <p:cNvSpPr/>
          <p:nvPr/>
        </p:nvSpPr>
        <p:spPr>
          <a:xfrm>
            <a:off x="452520" y="539640"/>
            <a:ext cx="8238240" cy="716760"/>
          </a:xfrm>
          <a:prstGeom prst="rect">
            <a:avLst/>
          </a:prstGeom>
          <a:noFill/>
          <a:ln>
            <a:noFill/>
          </a:ln>
        </p:spPr>
        <p:style>
          <a:lnRef idx="0"/>
          <a:fillRef idx="0"/>
          <a:effectRef idx="0"/>
          <a:fontRef idx="minor"/>
        </p:style>
        <p:txBody>
          <a:bodyPr lIns="90000" rIns="90000" tIns="45000" bIns="45000" anchor="ctr">
            <a:normAutofit/>
          </a:bodyPr>
          <a:p>
            <a:pPr>
              <a:lnSpc>
                <a:spcPct val="90000"/>
              </a:lnSpc>
            </a:pPr>
            <a:r>
              <a:rPr b="0" lang="nl-NL" sz="4400" spc="-1" strike="noStrike">
                <a:solidFill>
                  <a:srgbClr val="000000"/>
                </a:solidFill>
                <a:latin typeface="Calibri Light"/>
              </a:rPr>
              <a:t>Warmtepomp efficientie (COP)</a:t>
            </a:r>
            <a:endParaRPr b="0" lang="nl-NL" sz="4400" spc="-1" strike="noStrike">
              <a:latin typeface="Arial"/>
            </a:endParaRPr>
          </a:p>
        </p:txBody>
      </p:sp>
      <p:pic>
        <p:nvPicPr>
          <p:cNvPr id="228" name="Afbeelding 6" descr=""/>
          <p:cNvPicPr/>
          <p:nvPr/>
        </p:nvPicPr>
        <p:blipFill>
          <a:blip r:embed="rId1"/>
          <a:stretch/>
        </p:blipFill>
        <p:spPr>
          <a:xfrm>
            <a:off x="2328840" y="1890000"/>
            <a:ext cx="4599720" cy="417132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3444</TotalTime>
  <Application>LibreOffice/6.4.5.2$Windows_X86_64 LibreOffice_project/a726b36747cf2001e06b58ad5db1aa3a9a1872d6</Application>
  <Words>1286</Words>
  <Paragraphs>225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2022-12-12T13:39:56Z</dcterms:created>
  <dc:creator>Stefien Eijssen</dc:creator>
  <dc:description/>
  <dc:language>nl-NL</dc:language>
  <cp:lastModifiedBy/>
  <dcterms:modified xsi:type="dcterms:W3CDTF">2023-01-26T15:04:28Z</dcterms:modified>
  <cp:revision>37</cp:revision>
  <dc:subject/>
  <dc:title>PowerPoint-presentatie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2</vt:i4>
  </property>
  <property fmtid="{D5CDD505-2E9C-101B-9397-08002B2CF9AE}" pid="7" name="Notes">
    <vt:i4>38</vt:i4>
  </property>
  <property fmtid="{D5CDD505-2E9C-101B-9397-08002B2CF9AE}" pid="8" name="PresentationFormat">
    <vt:lpwstr>Diavoorstelling (4:3)</vt:lpwstr>
  </property>
  <property fmtid="{D5CDD505-2E9C-101B-9397-08002B2CF9AE}" pid="9" name="ScaleCrop">
    <vt:bool>0</vt:bool>
  </property>
  <property fmtid="{D5CDD505-2E9C-101B-9397-08002B2CF9AE}" pid="10" name="ShareDoc">
    <vt:bool>0</vt:bool>
  </property>
  <property fmtid="{D5CDD505-2E9C-101B-9397-08002B2CF9AE}" pid="11" name="Slides">
    <vt:i4>38</vt:i4>
  </property>
</Properties>
</file>